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0"/>
  </p:notesMasterIdLst>
  <p:handoutMasterIdLst>
    <p:handoutMasterId r:id="rId21"/>
  </p:handoutMasterIdLst>
  <p:sldIdLst>
    <p:sldId id="436" r:id="rId5"/>
    <p:sldId id="437" r:id="rId6"/>
    <p:sldId id="449" r:id="rId7"/>
    <p:sldId id="440" r:id="rId8"/>
    <p:sldId id="459" r:id="rId9"/>
    <p:sldId id="450" r:id="rId10"/>
    <p:sldId id="451" r:id="rId11"/>
    <p:sldId id="452" r:id="rId12"/>
    <p:sldId id="455" r:id="rId13"/>
    <p:sldId id="458" r:id="rId14"/>
    <p:sldId id="453" r:id="rId15"/>
    <p:sldId id="454" r:id="rId16"/>
    <p:sldId id="456" r:id="rId17"/>
    <p:sldId id="457" r:id="rId18"/>
    <p:sldId id="4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94" autoAdjust="0"/>
  </p:normalViewPr>
  <p:slideViewPr>
    <p:cSldViewPr snapToGrid="0">
      <p:cViewPr varScale="1">
        <p:scale>
          <a:sx n="79" d="100"/>
          <a:sy n="79" d="100"/>
        </p:scale>
        <p:origin x="802" y="77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7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86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24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30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6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3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5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60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67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5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b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BA2562-20F9-9DC8-81EB-6ED26B24D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099"/>
            <a:ext cx="12192000" cy="87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25">
            <a:extLst>
              <a:ext uri="{FF2B5EF4-FFF2-40B4-BE49-F238E27FC236}">
                <a16:creationId xmlns:a16="http://schemas.microsoft.com/office/drawing/2014/main" id="{369E878B-C75C-98DC-B694-2C40507C4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75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27">
            <a:extLst>
              <a:ext uri="{FF2B5EF4-FFF2-40B4-BE49-F238E27FC236}">
                <a16:creationId xmlns:a16="http://schemas.microsoft.com/office/drawing/2014/main" id="{DC03A063-67E0-718E-206C-6C807C20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5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 30">
            <a:extLst>
              <a:ext uri="{FF2B5EF4-FFF2-40B4-BE49-F238E27FC236}">
                <a16:creationId xmlns:a16="http://schemas.microsoft.com/office/drawing/2014/main" id="{6D86FEEF-2721-A616-B636-7C6F8B1B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4AC20A76-77DC-62F7-C0E5-66C03853B3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1478396"/>
            <a:ext cx="3710355" cy="344529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F99A149-DEF4-9E0F-D0DE-E859DB6CA53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60465" y="1477963"/>
            <a:ext cx="5536135" cy="3446462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10C35C-5361-BD30-EB79-01BD72158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26">
            <a:extLst>
              <a:ext uri="{FF2B5EF4-FFF2-40B4-BE49-F238E27FC236}">
                <a16:creationId xmlns:a16="http://schemas.microsoft.com/office/drawing/2014/main" id="{948A7171-32A3-1CAC-DDFD-7C44DDAF0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47">
            <a:extLst>
              <a:ext uri="{FF2B5EF4-FFF2-40B4-BE49-F238E27FC236}">
                <a16:creationId xmlns:a16="http://schemas.microsoft.com/office/drawing/2014/main" id="{06FD5EAC-FAC4-CDB4-6AB8-809E940F0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DA13352-25BC-FD28-A34C-DD204D5BF1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48" y="246183"/>
            <a:ext cx="9525000" cy="191952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34108AC-4ED2-99E6-0212-0AC0802C55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1600" y="2274033"/>
            <a:ext cx="9525000" cy="33178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93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181407F-D7F6-56CB-135C-01868BC19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7" y="1088211"/>
            <a:ext cx="4602483" cy="4896019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17585-E867-BB06-B195-272DA0F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8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2D9EBD-88FB-A2C3-7EC2-46DD7B53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CB417425-9078-B6E8-97F7-BAA1536BA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7F56B38-71B8-A745-8D9C-BBEA278F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905999" y="4572027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E5C644-63C0-D8A4-7EF1-1681AFB1F4D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24599" y="1088210"/>
            <a:ext cx="4373564" cy="489489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2"/>
                </a:solidFill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sz="1400" b="1">
                <a:solidFill>
                  <a:schemeClr val="bg2"/>
                </a:solidFill>
              </a:defRPr>
            </a:lvl3pPr>
            <a:lvl4pPr marL="13716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4pPr>
            <a:lvl5pPr marL="18288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8" r:id="rId14"/>
    <p:sldLayoutId id="2147483736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Evanston Finance &amp; Budget Committee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Utilize Benchmarking Data</a:t>
            </a: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599" y="1459523"/>
            <a:ext cx="10155115" cy="539847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Tasks</a:t>
            </a:r>
          </a:p>
          <a:p>
            <a:pPr marL="0" marR="0" lvl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Finalize benchmark communities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Determine items to be benchmarked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KPIs used by other communities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Evanston vs benchmark communities</a:t>
            </a: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</a:t>
            </a:r>
            <a:r>
              <a:rPr lang="en-US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November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Members:</a:t>
            </a:r>
            <a:endParaRPr lang="en-US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6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Reporting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70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Quarterly Reporting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599" y="1459523"/>
            <a:ext cx="10155115" cy="5398476"/>
          </a:xfrm>
        </p:spPr>
        <p:txBody>
          <a:bodyPr>
            <a:normAutofit fontScale="62500" lnSpcReduction="20000"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Actual Revenue/Expense vs Budget and Trends</a:t>
            </a:r>
            <a:endParaRPr lang="en-US" sz="2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3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2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Update and reconcile of Excess Reserve Balance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3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Cash and Liquidity Plan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3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ARPA Update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3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Staff to provide reports:</a:t>
            </a:r>
          </a:p>
          <a:p>
            <a:pPr marL="800100" lvl="1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6/30/2024 – August 2024</a:t>
            </a:r>
          </a:p>
          <a:p>
            <a:pPr marL="800100" lvl="1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9/30/2024 – November 2024</a:t>
            </a:r>
          </a:p>
          <a:p>
            <a:pPr marL="800100" lvl="1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12/31/2024 – February 2025</a:t>
            </a:r>
          </a:p>
          <a:p>
            <a:pPr marL="800100" lvl="1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3/31/2024 – April 2025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Education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9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Committee Education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599" y="1459523"/>
            <a:ext cx="10155115" cy="5398476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June: Expenses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July: Capital Improvements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August:  Revenue Sources and Timing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September:  Debt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October:  Pensions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November: Other</a:t>
            </a: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can have a separate meeting on Zoom or a half hour before the meeting.  It will be recorded.  The meeting would be open to the public.  </a:t>
            </a: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71D8FC-E122-CABE-6FCE-615B2C34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1F7719-973C-41CB-9EA9-DC7CEC76A0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504103-6319-C1BA-994F-97D3A9F1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78396"/>
            <a:ext cx="3508132" cy="3445297"/>
          </a:xfrm>
        </p:spPr>
        <p:txBody>
          <a:bodyPr>
            <a:normAutofit/>
          </a:bodyPr>
          <a:lstStyle/>
          <a:p>
            <a:r>
              <a:rPr lang="en-US" sz="3200" dirty="0"/>
              <a:t>Responsibilities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927D6-AFA7-348E-8C32-400C1E6F321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The City Council establishes a Finance and Budget Committee to consider matters relating to bills, budgets, financial reporting and management, investments, rating agencies, police and fire pension boards, and the funding of capital improvements</a:t>
            </a:r>
            <a:b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and other long term obligations.</a:t>
            </a:r>
            <a:endParaRPr lang="en-US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1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2024/2025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2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2024/2025 Goals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1459523"/>
            <a:ext cx="9525000" cy="5398476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Identify Additional Revenue Sources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Expenses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Capital Improvement Plan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Establish Long Term Debt Plan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Status of Pensions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Utilize Benchmarking Data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2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Identify Additional Revenue Sources</a:t>
            </a: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1459523"/>
            <a:ext cx="9525000" cy="539847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Tasks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Evaluate non-traditional sources of revenue </a:t>
            </a: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Explore potential grants</a:t>
            </a: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 </a:t>
            </a: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</a:t>
            </a:r>
            <a:r>
              <a:rPr lang="en-US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September/October 2024.  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</a:t>
            </a: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2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Expenses</a:t>
            </a: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85251" y="1639705"/>
            <a:ext cx="10241463" cy="4875395"/>
          </a:xfrm>
        </p:spPr>
        <p:txBody>
          <a:bodyPr>
            <a:normAutofit fontScale="32500" lnSpcReduction="20000"/>
          </a:bodyPr>
          <a:lstStyle/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b="1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Tasks </a:t>
            </a: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5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Understand major expense categories 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Establish a written policy for new non-budgeted expenses</a:t>
            </a:r>
          </a:p>
          <a:p>
            <a:pPr marL="457200" marR="0" lvl="1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 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Understand expenses that increased the larger of 10% or $10,000 over previous year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4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Discuss potential reduction of expenses for 2025 budget  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4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34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34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55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Timing: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 </a:t>
            </a:r>
            <a:r>
              <a:rPr lang="en-US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July – September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55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</a:t>
            </a: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1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Capital Improvement Plan</a:t>
            </a: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85251" y="1639705"/>
            <a:ext cx="10241463" cy="4558872"/>
          </a:xfrm>
        </p:spPr>
        <p:txBody>
          <a:bodyPr>
            <a:normAutofit fontScale="62500" lnSpcReduction="20000"/>
          </a:bodyPr>
          <a:lstStyle/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Tasks</a:t>
            </a: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 with the City to better identify and quantify the major identified needs. 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3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Establish a policy for new non-budgeted capital </a:t>
            </a:r>
            <a:r>
              <a:rPr lang="en-US" sz="23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rojects</a:t>
            </a:r>
          </a:p>
          <a:p>
            <a:pPr marL="457200" marR="0" lvl="1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 to prioritize major projects as well as periodic smaller projects and maintenance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800100" marR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Identify deferred maintenance and solutions 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34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en-US" sz="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 </a:t>
            </a:r>
            <a:r>
              <a:rPr lang="en-US" sz="21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July – September 2024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21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05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8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</a:t>
            </a:r>
          </a:p>
          <a:p>
            <a:pPr marL="0" marR="0" lvl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5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Establish Long Term Debt Plan</a:t>
            </a: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US" sz="32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599" y="1459523"/>
            <a:ext cx="10155115" cy="539847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Tasks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Evaluate Evanston’s General Obligation and Enterprise Fund debt levels relative to comparable communities.  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Develop a long</a:t>
            </a:r>
            <a:r>
              <a:rPr lang="en-US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term debt issuance plan</a:t>
            </a: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</a:t>
            </a:r>
            <a:r>
              <a:rPr lang="en-US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November/December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Members:</a:t>
            </a: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3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Pensions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9185" y="1459524"/>
            <a:ext cx="10155115" cy="539847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Tasks</a:t>
            </a:r>
          </a:p>
          <a:p>
            <a:pPr marL="0" marR="0" lvl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periodic pension funding update meetings with the Presidents of the Police and Fire Pension Boards.  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Performance of pension plans</a:t>
            </a: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actuarial reports.</a:t>
            </a:r>
          </a:p>
          <a:p>
            <a:pPr marL="685800"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Timing</a:t>
            </a:r>
            <a:r>
              <a:rPr lang="en-US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September for 6/30 and February for 12/31</a:t>
            </a: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endParaRPr lang="en-US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Committee Members</a:t>
            </a:r>
            <a:r>
              <a:rPr lang="en-US" sz="1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US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Shari and </a:t>
            </a:r>
          </a:p>
          <a:p>
            <a:pPr marL="1200150" lvl="2" indent="-285750">
              <a:lnSpc>
                <a:spcPct val="106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35136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7C3E5-1734-4636-9EC5-AEB06BF1FB20}">
  <ds:schemaRefs>
    <ds:schemaRef ds:uri="http://schemas.microsoft.com/office/infopath/2007/PartnerControls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30e9df3-be65-4c73-a93b-d1236ebd677e"/>
    <ds:schemaRef ds:uri="http://schemas.microsoft.com/office/2006/metadata/properties"/>
    <ds:schemaRef ds:uri="16c05727-aa75-4e4a-9b5f-8a80a1165891"/>
    <ds:schemaRef ds:uri="71af3243-3dd4-4a8d-8c0d-dd76da1f02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{30561B6F-149C-4AD4-A807-C4C916A828FA}tf89118109_win32</Template>
  <TotalTime>769</TotalTime>
  <Words>468</Words>
  <Application>Microsoft Office PowerPoint</Application>
  <PresentationFormat>Widescreen</PresentationFormat>
  <Paragraphs>218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Aptos</vt:lpstr>
      <vt:lpstr>Arial</vt:lpstr>
      <vt:lpstr>Arial Nova Light</vt:lpstr>
      <vt:lpstr>Calibri</vt:lpstr>
      <vt:lpstr>Courier New</vt:lpstr>
      <vt:lpstr>Elephant</vt:lpstr>
      <vt:lpstr>Symbol</vt:lpstr>
      <vt:lpstr>Times New Roman</vt:lpstr>
      <vt:lpstr>ModOverlayVTI</vt:lpstr>
      <vt:lpstr>Evanston Finance &amp; Budget Committee</vt:lpstr>
      <vt:lpstr>Responsibilities</vt:lpstr>
      <vt:lpstr>2024/2025 Goals</vt:lpstr>
      <vt:lpstr>2024/2025 Goals</vt:lpstr>
      <vt:lpstr>Identify Additional Revenue Sources </vt:lpstr>
      <vt:lpstr>Review Expenses </vt:lpstr>
      <vt:lpstr>Review Capital Improvement Plan </vt:lpstr>
      <vt:lpstr>Establish Long Term Debt Plan  </vt:lpstr>
      <vt:lpstr>Pensions</vt:lpstr>
      <vt:lpstr>Utilize Benchmarking Data </vt:lpstr>
      <vt:lpstr>Quarterly Reporting</vt:lpstr>
      <vt:lpstr>Quarterly Reporting</vt:lpstr>
      <vt:lpstr>Committee Education</vt:lpstr>
      <vt:lpstr>Committee Education Calendar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Evanston Finance Commitee</dc:title>
  <dc:creator>Shari Reiches</dc:creator>
  <cp:lastModifiedBy>Van Dorpe, Michael</cp:lastModifiedBy>
  <cp:revision>16</cp:revision>
  <dcterms:created xsi:type="dcterms:W3CDTF">2024-03-20T19:32:28Z</dcterms:created>
  <dcterms:modified xsi:type="dcterms:W3CDTF">2024-04-05T16:54:51Z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