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notesMasterIdLst>
    <p:notesMasterId r:id="rId20"/>
  </p:notesMasterIdLst>
  <p:handoutMasterIdLst>
    <p:handoutMasterId r:id="rId21"/>
  </p:handoutMasterIdLst>
  <p:sldIdLst>
    <p:sldId id="436" r:id="rId5"/>
    <p:sldId id="437" r:id="rId6"/>
    <p:sldId id="449" r:id="rId7"/>
    <p:sldId id="440" r:id="rId8"/>
    <p:sldId id="459" r:id="rId9"/>
    <p:sldId id="450" r:id="rId10"/>
    <p:sldId id="451" r:id="rId11"/>
    <p:sldId id="452" r:id="rId12"/>
    <p:sldId id="455" r:id="rId13"/>
    <p:sldId id="458" r:id="rId14"/>
    <p:sldId id="453" r:id="rId15"/>
    <p:sldId id="454" r:id="rId16"/>
    <p:sldId id="456" r:id="rId17"/>
    <p:sldId id="457" r:id="rId18"/>
    <p:sldId id="43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187"/>
    <a:srgbClr val="0C4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5394" autoAdjust="0"/>
  </p:normalViewPr>
  <p:slideViewPr>
    <p:cSldViewPr snapToGrid="0">
      <p:cViewPr varScale="1">
        <p:scale>
          <a:sx n="79" d="100"/>
          <a:sy n="79" d="100"/>
        </p:scale>
        <p:origin x="802" y="77"/>
      </p:cViewPr>
      <p:guideLst/>
    </p:cSldViewPr>
  </p:slideViewPr>
  <p:outlineViewPr>
    <p:cViewPr>
      <p:scale>
        <a:sx n="33" d="100"/>
        <a:sy n="33" d="100"/>
      </p:scale>
      <p:origin x="0" y="-1714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8717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E4D2272-D660-A337-AEF3-BE066BD545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FE5A70-71C2-F335-270C-B94537340C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5A369-CA0E-4FC6-90EE-5FA969A08EF8}" type="datetimeFigureOut">
              <a:rPr lang="en-US" smtClean="0"/>
              <a:t>4/5/2024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1E1B03-0F86-16E7-11BE-81F9F4CD66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4524B8-3914-99B2-2620-0F2A88D335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210F9-8331-407C-A034-F95DCB303E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05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AB06A-EEDC-421C-B5A0-5E9E5241A8E5}" type="datetimeFigureOut">
              <a:rPr lang="en-US" smtClean="0"/>
              <a:t>4/5/2024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F9438-3EEF-4192-9815-F6F44770AE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477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875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486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4240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712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3308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469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30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553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77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56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165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460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167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BF9438-3EEF-4192-9815-F6F44770AEF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653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6" y="919716"/>
            <a:ext cx="8504275" cy="355127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6" y="4795284"/>
            <a:ext cx="8504275" cy="1084522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16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4706" y="6433202"/>
            <a:ext cx="2426446" cy="36784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3203"/>
            <a:ext cx="702781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363829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05F0-2B44-47BC-86B3-58E2C7080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5B5DA-7628-4AC1-8EAE-5010C2A98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4E7C3-7830-49F3-9F45-4B2F2B4C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5E328-AD12-449C-BE6E-76DF005E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F374F-390D-49D8-A7C8-5BEFA353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5615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0F530-2925-4F98-89EC-95C2EC476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79366-3281-483D-8731-0D01B2B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ED8B2-BE7F-4417-8A8A-A95C8BB7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A0D96-671F-4A85-89C6-946624CB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BA434-2E32-4719-B45C-0490D685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1012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5040DA2-B75D-1B49-51F9-967501F7F6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4876" y="887638"/>
            <a:ext cx="10202248" cy="5094496"/>
          </a:xfrm>
        </p:spPr>
        <p:txBody>
          <a:bodyPr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93BDAB-CB06-403B-00FD-9D1C2812A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0939" y="2990938"/>
            <a:ext cx="6855801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FB1FDB-9C8A-890A-5051-8D49E105F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104"/>
            <a:ext cx="12192000" cy="8739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 21">
            <a:extLst>
              <a:ext uri="{FF2B5EF4-FFF2-40B4-BE49-F238E27FC236}">
                <a16:creationId xmlns:a16="http://schemas.microsoft.com/office/drawing/2014/main" id="{46056E81-9CB5-42E9-6689-B711F575C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8981493" y="0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 22">
            <a:extLst>
              <a:ext uri="{FF2B5EF4-FFF2-40B4-BE49-F238E27FC236}">
                <a16:creationId xmlns:a16="http://schemas.microsoft.com/office/drawing/2014/main" id="{3D075254-6FC4-6738-BBBE-1BACB99E4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8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20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b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5BA2562-20F9-9DC8-81EB-6ED26B24D7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099"/>
            <a:ext cx="12192000" cy="87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 25">
            <a:extLst>
              <a:ext uri="{FF2B5EF4-FFF2-40B4-BE49-F238E27FC236}">
                <a16:creationId xmlns:a16="http://schemas.microsoft.com/office/drawing/2014/main" id="{369E878B-C75C-98DC-B694-2C40507C49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91644" y="3657675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27">
            <a:extLst>
              <a:ext uri="{FF2B5EF4-FFF2-40B4-BE49-F238E27FC236}">
                <a16:creationId xmlns:a16="http://schemas.microsoft.com/office/drawing/2014/main" id="{DC03A063-67E0-718E-206C-6C807C200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5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 30">
            <a:extLst>
              <a:ext uri="{FF2B5EF4-FFF2-40B4-BE49-F238E27FC236}">
                <a16:creationId xmlns:a16="http://schemas.microsoft.com/office/drawing/2014/main" id="{6D86FEEF-2721-A616-B636-7C6F8B1B5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rot="16200000" flipH="1" flipV="1">
            <a:off x="-433923" y="5546250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4AC20A76-77DC-62F7-C0E5-66C03853B3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1478396"/>
            <a:ext cx="3710355" cy="3445297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CF99A149-DEF4-9E0F-D0DE-E859DB6CA53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360465" y="1477963"/>
            <a:ext cx="5536135" cy="3446462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6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245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610C35C-5361-BD30-EB79-01BD72158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2038" y="2992045"/>
            <a:ext cx="6858000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26">
            <a:extLst>
              <a:ext uri="{FF2B5EF4-FFF2-40B4-BE49-F238E27FC236}">
                <a16:creationId xmlns:a16="http://schemas.microsoft.com/office/drawing/2014/main" id="{948A7171-32A3-1CAC-DDFD-7C44DDAF0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" y="0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Freeform 47">
            <a:extLst>
              <a:ext uri="{FF2B5EF4-FFF2-40B4-BE49-F238E27FC236}">
                <a16:creationId xmlns:a16="http://schemas.microsoft.com/office/drawing/2014/main" id="{06FD5EAC-FAC4-CDB4-6AB8-809E940F07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91644" y="3657688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6DA13352-25BC-FD28-A34C-DD204D5BF1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1748" y="246183"/>
            <a:ext cx="9525000" cy="1919521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34108AC-4ED2-99E6-0212-0AC0802C553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71600" y="2274033"/>
            <a:ext cx="9525000" cy="3317875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800"/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600"/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400"/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200"/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93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losing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181407F-D7F6-56CB-135C-01868BC191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7" y="1088211"/>
            <a:ext cx="4602483" cy="4896019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517585-E867-BB06-B195-272DA0FD4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8"/>
            <a:ext cx="12192000" cy="8739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2D9EBD-88FB-A2C3-7EC2-46DD7B532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0939" y="2990938"/>
            <a:ext cx="6855801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eform 22">
            <a:extLst>
              <a:ext uri="{FF2B5EF4-FFF2-40B4-BE49-F238E27FC236}">
                <a16:creationId xmlns:a16="http://schemas.microsoft.com/office/drawing/2014/main" id="{CB417425-9078-B6E8-97F7-BAA1536BA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8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7F56B38-71B8-A745-8D9C-BBEA278F3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9905999" y="4572027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5E5C644-63C0-D8A4-7EF1-1681AFB1F4D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324599" y="1088210"/>
            <a:ext cx="4373564" cy="489489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 b="1">
                <a:solidFill>
                  <a:schemeClr val="bg2"/>
                </a:solidFill>
              </a:defRPr>
            </a:lvl1pPr>
            <a:lvl2pPr marL="457200" indent="0">
              <a:spcBef>
                <a:spcPts val="0"/>
              </a:spcBef>
              <a:spcAft>
                <a:spcPts val="600"/>
              </a:spcAft>
              <a:buNone/>
              <a:defRPr sz="1600" b="1">
                <a:solidFill>
                  <a:schemeClr val="bg2"/>
                </a:solidFill>
              </a:defRPr>
            </a:lvl2pPr>
            <a:lvl3pPr marL="914400" indent="0">
              <a:spcBef>
                <a:spcPts val="0"/>
              </a:spcBef>
              <a:spcAft>
                <a:spcPts val="600"/>
              </a:spcAft>
              <a:buNone/>
              <a:defRPr sz="1400" b="1">
                <a:solidFill>
                  <a:schemeClr val="bg2"/>
                </a:solidFill>
              </a:defRPr>
            </a:lvl3pPr>
            <a:lvl4pPr marL="1371600" indent="0">
              <a:spcBef>
                <a:spcPts val="0"/>
              </a:spcBef>
              <a:spcAft>
                <a:spcPts val="600"/>
              </a:spcAft>
              <a:buNone/>
              <a:defRPr sz="1200" b="1">
                <a:solidFill>
                  <a:schemeClr val="bg2"/>
                </a:solidFill>
              </a:defRPr>
            </a:lvl4pPr>
            <a:lvl5pPr marL="1828800" indent="0">
              <a:spcBef>
                <a:spcPts val="0"/>
              </a:spcBef>
              <a:spcAft>
                <a:spcPts val="600"/>
              </a:spcAft>
              <a:buNone/>
              <a:defRPr sz="1200" b="1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82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590668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9673"/>
            <a:ext cx="9914860" cy="412331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736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3947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20800"/>
            <a:ext cx="9144000" cy="3095813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4589463"/>
            <a:ext cx="91440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18702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13" y="2163725"/>
            <a:ext cx="4610986" cy="4013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260" y="2163725"/>
            <a:ext cx="4853763" cy="4013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9050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5157787" cy="355403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5623"/>
            <a:ext cx="5183188" cy="35540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10973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97710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42744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3924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65268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44703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613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pc="50" baseline="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pc="50" baseline="0">
                <a:solidFill>
                  <a:srgbClr val="FFFFFF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3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8" r:id="rId14"/>
    <p:sldLayoutId id="2147483736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0D9AD-F97D-8DCF-97C2-FEE69475C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Evanston Finance &amp; Budget Committee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9882FA-049D-25F3-3F24-590E9D0F1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48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Utilize Benchmarking Data</a:t>
            </a:r>
            <a:br>
              <a:rPr lang="en-US" sz="32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71599" y="1459523"/>
            <a:ext cx="10155115" cy="5398476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Tasks</a:t>
            </a:r>
          </a:p>
          <a:p>
            <a:pPr marL="0" marR="0" lvl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2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Finalize benchmark communities</a:t>
            </a: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kern="100" dirty="0"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Determine items to be benchmarked</a:t>
            </a: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kern="100" dirty="0"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Review KPIs used by other communities</a:t>
            </a: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kern="100" dirty="0"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Review </a:t>
            </a:r>
            <a:r>
              <a:rPr lang="en-US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Evanston vs benchmark communities</a:t>
            </a:r>
            <a:endParaRPr lang="en-US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kern="100" dirty="0"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6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1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Timing</a:t>
            </a:r>
            <a:r>
              <a:rPr lang="en-US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</a:t>
            </a:r>
            <a:r>
              <a:rPr lang="en-US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November</a:t>
            </a: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1600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1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Committee Members:</a:t>
            </a:r>
            <a:endParaRPr lang="en-US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06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2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4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465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0D9AD-F97D-8DCF-97C2-FEE69475C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Reporting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9882FA-049D-25F3-3F24-590E9D0F1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70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Quarterly Reporting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71599" y="1459523"/>
            <a:ext cx="10155115" cy="5398476"/>
          </a:xfrm>
        </p:spPr>
        <p:txBody>
          <a:bodyPr>
            <a:normAutofit fontScale="62500" lnSpcReduction="20000"/>
          </a:bodyPr>
          <a:lstStyle/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3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Actual Revenue/Expense vs Budget and Trends</a:t>
            </a:r>
            <a:endParaRPr lang="en-US" sz="23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3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US" sz="23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3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Update and reconcile of Excess Reserve Balance</a:t>
            </a: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2300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3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Cash and Liquidity Plan</a:t>
            </a: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2300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3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ARPA Update</a:t>
            </a: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2300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3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Staff to provide reports:</a:t>
            </a:r>
          </a:p>
          <a:p>
            <a:pPr marL="800100" lvl="1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2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6/30/2024 – August 2024</a:t>
            </a:r>
          </a:p>
          <a:p>
            <a:pPr marL="800100" lvl="1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2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9/30/2024 – November 2024</a:t>
            </a:r>
          </a:p>
          <a:p>
            <a:pPr marL="800100" lvl="1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2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12/31/2024 – February 2025</a:t>
            </a:r>
          </a:p>
          <a:p>
            <a:pPr marL="800100" lvl="1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2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3/31/2024 – April 2025</a:t>
            </a: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19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691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0D9AD-F97D-8DCF-97C2-FEE69475C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Education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9882FA-049D-25F3-3F24-590E9D0F1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195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Committee Education Calendar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71599" y="1459523"/>
            <a:ext cx="10155115" cy="5398476"/>
          </a:xfrm>
        </p:spPr>
        <p:txBody>
          <a:bodyPr>
            <a:normAutofit fontScale="70000" lnSpcReduction="20000"/>
          </a:bodyPr>
          <a:lstStyle/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June: Expenses</a:t>
            </a: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July: Capital Improvements</a:t>
            </a: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August:  Revenue Sources and Timing</a:t>
            </a: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September:  Debt</a:t>
            </a: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October:  Pensions</a:t>
            </a: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November: Other</a:t>
            </a: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We can have a separate meeting on Zoom or a half hour before the meeting.  It will be recorded.  The meeting would be open to the public.  </a:t>
            </a:r>
            <a:endParaRPr lang="en-US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US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68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C71D8FC-E122-CABE-6FCE-615B2C341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81F7719-973C-41CB-9EA9-DC7CEC76A07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80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504103-6319-C1BA-994F-97D3A9F1A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478396"/>
            <a:ext cx="3508132" cy="3445297"/>
          </a:xfrm>
        </p:spPr>
        <p:txBody>
          <a:bodyPr>
            <a:normAutofit/>
          </a:bodyPr>
          <a:lstStyle/>
          <a:p>
            <a:r>
              <a:rPr lang="en-US" sz="3200" dirty="0"/>
              <a:t>Responsibilities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7927D6-AFA7-348E-8C32-400C1E6F321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The City Council establishes a Finance and Budget Committee to consider matters relating to bills, budgets, financial reporting and management, investments, rating agencies, police and fire pension boards, and the funding of capital improvements</a:t>
            </a:r>
            <a:br>
              <a:rPr lang="en-US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and other long term obligations.</a:t>
            </a:r>
            <a:endParaRPr lang="en-US" sz="18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1DBFA3-4929-EF34-6EC0-62D2B6817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01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0D9AD-F97D-8DCF-97C2-FEE69475C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2024/2025 Goals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9882FA-049D-25F3-3F24-590E9D0F1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52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2024/2025 Goals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71600" y="1459523"/>
            <a:ext cx="9525000" cy="5398476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20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Identify Additional Revenue Sources</a:t>
            </a: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20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20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Review Expenses</a:t>
            </a: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2000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20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Review Capital Improvement Plan</a:t>
            </a: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2000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20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Establish Long Term Debt Plan</a:t>
            </a: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2000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20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Review Status of Pensions</a:t>
            </a: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2000" b="1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20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Utilize Benchmarking Data</a:t>
            </a: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19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19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06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2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4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628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Identify Additional Revenue Sources</a:t>
            </a:r>
            <a:br>
              <a:rPr lang="en-US" sz="32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71600" y="1459523"/>
            <a:ext cx="9525000" cy="5398476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1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Tasks</a:t>
            </a: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6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Evaluate non-traditional sources of revenue </a:t>
            </a:r>
          </a:p>
          <a:p>
            <a:pPr marL="742950" lvl="1" indent="-285750">
              <a:lnSpc>
                <a:spcPct val="106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06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Explore potential grants</a:t>
            </a:r>
            <a:endParaRPr lang="en-US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 </a:t>
            </a:r>
          </a:p>
          <a:p>
            <a:pPr marL="742950" lvl="1" indent="-285750">
              <a:lnSpc>
                <a:spcPct val="106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1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Timing</a:t>
            </a:r>
            <a:r>
              <a:rPr lang="en-US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  <a:r>
              <a:rPr lang="en-US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September/October 2024.  </a:t>
            </a: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16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1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Committee Members</a:t>
            </a:r>
          </a:p>
          <a:p>
            <a:pPr marL="1200150" lvl="2" indent="-285750">
              <a:lnSpc>
                <a:spcPct val="106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2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4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220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Review Expenses</a:t>
            </a:r>
            <a:br>
              <a:rPr lang="en-US" sz="32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85251" y="1639705"/>
            <a:ext cx="10241463" cy="4875395"/>
          </a:xfrm>
        </p:spPr>
        <p:txBody>
          <a:bodyPr>
            <a:normAutofit fontScale="32500" lnSpcReduction="20000"/>
          </a:bodyPr>
          <a:lstStyle/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b="1" kern="100" dirty="0"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5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Tasks </a:t>
            </a:r>
          </a:p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55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4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Understand major expense categories </a:t>
            </a:r>
          </a:p>
          <a:p>
            <a:pPr marL="0" marR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4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Establish a written policy for new non-budgeted expenses</a:t>
            </a:r>
          </a:p>
          <a:p>
            <a:pPr marL="457200" marR="0" lvl="1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 </a:t>
            </a: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4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Understand expenses that increased the larger of 10% or $10,000 over previous year</a:t>
            </a: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4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4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Discuss potential reduction of expenses for 2025 budget  </a:t>
            </a: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49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34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34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16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55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Timing:</a:t>
            </a:r>
            <a:r>
              <a:rPr lang="en-US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 </a:t>
            </a:r>
            <a:r>
              <a:rPr lang="en-US" sz="49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July – September</a:t>
            </a: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33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16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16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55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Committee Members</a:t>
            </a:r>
          </a:p>
          <a:p>
            <a:pPr marL="1200150" lvl="2" indent="-285750">
              <a:lnSpc>
                <a:spcPct val="106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2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06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2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4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616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Review Capital Improvement Plan</a:t>
            </a:r>
            <a:br>
              <a:rPr lang="en-US" sz="32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285251" y="1639705"/>
            <a:ext cx="10241463" cy="4558872"/>
          </a:xfrm>
        </p:spPr>
        <p:txBody>
          <a:bodyPr>
            <a:normAutofit fontScale="62500" lnSpcReduction="20000"/>
          </a:bodyPr>
          <a:lstStyle/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Tasks</a:t>
            </a:r>
          </a:p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Work with the City to better identify and quantify the major identified needs. </a:t>
            </a: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3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3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Establish a policy for new non-budgeted capital </a:t>
            </a:r>
            <a:r>
              <a:rPr lang="en-US" sz="23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</a:t>
            </a:r>
            <a:r>
              <a:rPr lang="en-US" sz="2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rojects</a:t>
            </a:r>
          </a:p>
          <a:p>
            <a:pPr marL="457200" marR="0" lvl="1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3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Work to prioritize major projects as well as periodic smaller projects and maintenance</a:t>
            </a: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3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57200" marR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pPr marL="800100" marR="0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Identify deferred maintenance and solutions </a:t>
            </a: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34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16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2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Timing</a:t>
            </a:r>
            <a:r>
              <a:rPr lang="en-US" sz="1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  <a:r>
              <a:rPr lang="en-US" sz="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 </a:t>
            </a:r>
            <a:r>
              <a:rPr lang="en-US" sz="21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July – September 2024</a:t>
            </a: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21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105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8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8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2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Committee Members</a:t>
            </a:r>
          </a:p>
          <a:p>
            <a:pPr marL="0" marR="0" lvl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06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2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4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658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Establish Long Term Debt Plan</a:t>
            </a:r>
            <a:br>
              <a:rPr lang="en-US" sz="32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br>
              <a:rPr lang="en-US" sz="32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71599" y="1459523"/>
            <a:ext cx="10155115" cy="5398476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Tasks</a:t>
            </a: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Evaluate Evanston’s General Obligation and Enterprise Fund debt levels relative to comparable communities.  </a:t>
            </a: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Develop a long</a:t>
            </a:r>
            <a:r>
              <a:rPr lang="en-US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term debt issuance plan</a:t>
            </a:r>
          </a:p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None/>
            </a:pPr>
            <a:br>
              <a:rPr lang="en-US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1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Timing</a:t>
            </a:r>
            <a:r>
              <a:rPr lang="en-US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</a:t>
            </a:r>
            <a:r>
              <a:rPr lang="en-US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November/December</a:t>
            </a: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16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16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sz="1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Committee Members:</a:t>
            </a:r>
          </a:p>
          <a:p>
            <a:pPr marL="1200150" lvl="2" indent="-285750">
              <a:lnSpc>
                <a:spcPct val="106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2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4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32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Pensions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89185" y="1459524"/>
            <a:ext cx="10155115" cy="5398476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Tasks</a:t>
            </a:r>
          </a:p>
          <a:p>
            <a:pPr marL="0" marR="0" lvl="0" indent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2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Set up periodic pension funding update meetings with the Presidents of the Police and Fire Pension Boards.  </a:t>
            </a: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Review Performance of pension plans</a:t>
            </a: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Review actuarial reports.</a:t>
            </a:r>
          </a:p>
          <a:p>
            <a:pPr marL="685800" marR="0" indent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2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6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Timing</a:t>
            </a:r>
            <a:r>
              <a:rPr lang="en-US" sz="16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</a:t>
            </a:r>
            <a:r>
              <a:rPr lang="en-US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September for 6/30 and February for 12/31</a:t>
            </a: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endParaRPr lang="en-US" sz="16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6000"/>
              </a:lnSpc>
              <a:spcAft>
                <a:spcPts val="0"/>
              </a:spcAft>
              <a:buNone/>
            </a:pPr>
            <a:r>
              <a:rPr lang="en-US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Committee Members</a:t>
            </a:r>
            <a:r>
              <a:rPr lang="en-US" sz="19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 </a:t>
            </a:r>
            <a:r>
              <a:rPr lang="en-US" sz="16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Shari and </a:t>
            </a:r>
          </a:p>
          <a:p>
            <a:pPr marL="1200150" lvl="2" indent="-285750">
              <a:lnSpc>
                <a:spcPct val="106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2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4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indent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4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835136"/>
      </p:ext>
    </p:extLst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Custom 50">
      <a:dk1>
        <a:sysClr val="windowText" lastClr="000000"/>
      </a:dk1>
      <a:lt1>
        <a:srgbClr val="F4F2EC"/>
      </a:lt1>
      <a:dk2>
        <a:srgbClr val="09283F"/>
      </a:dk2>
      <a:lt2>
        <a:srgbClr val="FFFFFF"/>
      </a:lt2>
      <a:accent1>
        <a:srgbClr val="3C9A8F"/>
      </a:accent1>
      <a:accent2>
        <a:srgbClr val="18818C"/>
      </a:accent2>
      <a:accent3>
        <a:srgbClr val="800A2F"/>
      </a:accent3>
      <a:accent4>
        <a:srgbClr val="F6635C"/>
      </a:accent4>
      <a:accent5>
        <a:srgbClr val="F48E7C"/>
      </a:accent5>
      <a:accent6>
        <a:srgbClr val="DA9D16"/>
      </a:accent6>
      <a:hlink>
        <a:srgbClr val="ED621D"/>
      </a:hlink>
      <a:folHlink>
        <a:srgbClr val="A18A6D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OverlayVTI" id="{85202D65-63D3-4793-A090-FA8DF18DC0BE}" vid="{91924FCD-E846-48AE-B233-F25A78D18B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D7C3E5-1734-4636-9EC5-AEB06BF1FB20}">
  <ds:schemaRefs>
    <ds:schemaRef ds:uri="http://schemas.microsoft.com/office/infopath/2007/PartnerControls"/>
    <ds:schemaRef ds:uri="http://purl.org/dc/dcmitype/"/>
    <ds:schemaRef ds:uri="http://schemas.microsoft.com/sharepoint/v3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230e9df3-be65-4c73-a93b-d1236ebd677e"/>
    <ds:schemaRef ds:uri="http://schemas.microsoft.com/office/2006/metadata/properties"/>
    <ds:schemaRef ds:uri="16c05727-aa75-4e4a-9b5f-8a80a1165891"/>
    <ds:schemaRef ds:uri="71af3243-3dd4-4a8d-8c0d-dd76da1f02a5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5453AF4-4FB0-4B39-9296-55DED383E9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5C2001-E626-4890-B405-22B5BD1CB05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{30561B6F-149C-4AD4-A807-C4C916A828FA}tf89118109_win32</Template>
  <TotalTime>769</TotalTime>
  <Words>468</Words>
  <Application>Microsoft Office PowerPoint</Application>
  <PresentationFormat>Widescreen</PresentationFormat>
  <Paragraphs>218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Aptos</vt:lpstr>
      <vt:lpstr>Arial</vt:lpstr>
      <vt:lpstr>Arial Nova Light</vt:lpstr>
      <vt:lpstr>Calibri</vt:lpstr>
      <vt:lpstr>Courier New</vt:lpstr>
      <vt:lpstr>Elephant</vt:lpstr>
      <vt:lpstr>Symbol</vt:lpstr>
      <vt:lpstr>Times New Roman</vt:lpstr>
      <vt:lpstr>ModOverlayVTI</vt:lpstr>
      <vt:lpstr>Evanston Finance &amp; Budget Committee</vt:lpstr>
      <vt:lpstr>Responsibilities</vt:lpstr>
      <vt:lpstr>2024/2025 Goals</vt:lpstr>
      <vt:lpstr>2024/2025 Goals</vt:lpstr>
      <vt:lpstr>Identify Additional Revenue Sources </vt:lpstr>
      <vt:lpstr>Review Expenses </vt:lpstr>
      <vt:lpstr>Review Capital Improvement Plan </vt:lpstr>
      <vt:lpstr>Establish Long Term Debt Plan  </vt:lpstr>
      <vt:lpstr>Pensions</vt:lpstr>
      <vt:lpstr>Utilize Benchmarking Data </vt:lpstr>
      <vt:lpstr>Quarterly Reporting</vt:lpstr>
      <vt:lpstr>Quarterly Reporting</vt:lpstr>
      <vt:lpstr>Committee Education</vt:lpstr>
      <vt:lpstr>Committee Education Calendar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Evanston Finance Commitee</dc:title>
  <dc:creator>Shari Reiches</dc:creator>
  <cp:lastModifiedBy>Van Dorpe, Michael</cp:lastModifiedBy>
  <cp:revision>16</cp:revision>
  <dcterms:created xsi:type="dcterms:W3CDTF">2024-03-20T19:32:28Z</dcterms:created>
  <dcterms:modified xsi:type="dcterms:W3CDTF">2024-04-05T16:54:51Z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