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7" r:id="rId2"/>
    <p:sldId id="288" r:id="rId3"/>
    <p:sldId id="28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86C39-BF60-45B1-8BA0-7692DA83DEFB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715FD-BF2F-4BDD-B59A-90840187D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243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A6C47D-A913-489F-9803-C8F27474B1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701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A6C47D-A913-489F-9803-C8F27474B1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11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A6C47D-A913-489F-9803-C8F27474B1B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427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E2412-9A5D-885E-DA8F-9C7E324386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53EE23-68DF-EC82-837B-ADD6368804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4C57A-F34E-8346-D9C0-B099FC23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97E7-43B6-424F-8970-47F1B625978C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36E2D-05BD-E011-48C5-440A9E623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01024-05B8-30F6-76D8-97277FDB0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6A46-55C6-41EF-BDFF-FD7DC5C1D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8EFAC-7B26-10C2-90EF-0272AC10D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98C541-D14E-4A52-E8C6-B8B63313C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15591-1070-8838-A498-8AC5154E6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97E7-43B6-424F-8970-47F1B625978C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4FF5DA-98C9-A22E-EADF-704CA2352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F1F60-31BC-61F2-CBB4-1E40990E2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6A46-55C6-41EF-BDFF-FD7DC5C1D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18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2C528F-22D4-E310-837F-C98F634823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68BB4E-3381-FEF3-7292-E8E1E8AA68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3211B-FC12-45CA-E89C-847D4BAEB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97E7-43B6-424F-8970-47F1B625978C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0F718-0D9A-F653-F8F8-0AE6EA53A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743A3-0D82-3EAB-7D51-7EAADA5AD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6A46-55C6-41EF-BDFF-FD7DC5C1D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483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F1C7E-904E-2D52-9D41-62C827CD9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72753-35C7-F273-ABC2-43696C997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55914-3026-63E4-E386-CB64B58DB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97E7-43B6-424F-8970-47F1B625978C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C4571-40EE-7F4D-24CF-30EF5C6E6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964D7-2244-B266-9213-B28A06244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6A46-55C6-41EF-BDFF-FD7DC5C1D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0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08261-3133-1C85-979C-37D9929EC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4F535-051F-DF0F-04CC-5BE4849CE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CE205-A5CD-BA3C-2333-B3B988A8C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97E7-43B6-424F-8970-47F1B625978C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52F4A-2814-4C14-DC4E-7D59E2A69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27C2A-DE84-7B82-E370-B502BAD30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6A46-55C6-41EF-BDFF-FD7DC5C1D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35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629EE-7594-30F0-9131-12FD701E3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2F4C9-D10B-B992-CAD7-0A1A695A91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58FFFD-3A18-6664-88DD-DF73EF4D9A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4E9D2F-5D34-30EB-468B-E6E71B964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97E7-43B6-424F-8970-47F1B625978C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EF78B7-6B45-C2CA-FB37-969003151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F0360-F984-2192-D91D-820D8C5C3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6A46-55C6-41EF-BDFF-FD7DC5C1D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064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E2920-2F64-32A2-EFC1-EAF94457F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352E70-5B86-1F5F-46C9-919A877F7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6C1A41-8B4A-920C-8981-5A9CD5AB7C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335CB0-823A-92BF-200C-F6416361EC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0EB43B-C3D8-4146-8C42-824876BC02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8635F-59F8-25B5-88AF-A27CE1156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97E7-43B6-424F-8970-47F1B625978C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282884-CA4E-DE23-A142-4013DA45D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039C70-C50F-662A-A213-D6A4F4A1A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6A46-55C6-41EF-BDFF-FD7DC5C1D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5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1CEF3-758D-690D-4B2B-DFCA86FD1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C4BF71-2FB0-2A74-649A-AEDF41BA0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97E7-43B6-424F-8970-47F1B625978C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1D29D0-281D-D108-BBFD-3F394D4A1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80848A-852A-B379-7456-2ED9D0EAB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6A46-55C6-41EF-BDFF-FD7DC5C1D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28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3D199F-6199-9382-CCF9-7A2997A03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97E7-43B6-424F-8970-47F1B625978C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A5F2C3-5797-E89D-29AC-2EB3BF9B4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E6684-110B-A871-6A22-5B7E4B465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6A46-55C6-41EF-BDFF-FD7DC5C1D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0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4A2E5-7E42-1445-0E6B-BDB5284E2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65787-C133-6D04-E833-03AAEFB18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05E65E-0C13-D6DE-F7CE-84B1E23D77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A1812A-32C7-AF88-E398-1A12CD0BE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97E7-43B6-424F-8970-47F1B625978C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72C4B-C2A4-D36C-D41D-71C244989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BD80F4-925F-BDA1-C2C2-8F35595F3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6A46-55C6-41EF-BDFF-FD7DC5C1D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44FCF-17C6-3DCF-3D13-39A0EA3FE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AA6F84-1966-A852-BD5F-0EE9A9E42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8E852-8431-11A7-A9DE-4A3AB8020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15A197-DB0E-B624-08E6-D46E1A85F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97E7-43B6-424F-8970-47F1B625978C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BF87C9-DE91-1741-C01A-75950821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D6AE60-993F-3C46-4111-E0F29FE02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6A46-55C6-41EF-BDFF-FD7DC5C1D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697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177CB1-4120-CB02-9B71-CA31BA6D0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FCD4C-44CB-161E-617E-EC1A0000C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FA463-66B3-3C7F-DA41-57D4F9CDC7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097E7-43B6-424F-8970-47F1B625978C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43E9B-97BF-191C-A8B0-EE3D7FBAAD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F030C-4558-506D-6B5F-B6CFFEAEE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6A46-55C6-41EF-BDFF-FD7DC5C1D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6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>
            <a:extLst>
              <a:ext uri="{FF2B5EF4-FFF2-40B4-BE49-F238E27FC236}">
                <a16:creationId xmlns:a16="http://schemas.microsoft.com/office/drawing/2014/main" id="{B41D4E7A-511B-FA93-8443-AC431D90E7BB}"/>
              </a:ext>
            </a:extLst>
          </p:cNvPr>
          <p:cNvSpPr txBox="1">
            <a:spLocks/>
          </p:cNvSpPr>
          <p:nvPr/>
        </p:nvSpPr>
        <p:spPr>
          <a:xfrm>
            <a:off x="9804360" y="6297120"/>
            <a:ext cx="40608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lnSpc>
                <a:spcPct val="100000"/>
              </a:lnSpc>
              <a:buNone/>
              <a:tabLst>
                <a:tab pos="0" algn="l"/>
              </a:tabLst>
              <a:defRPr lang="en-US" sz="1000" b="0" strike="noStrike" kern="1200" spc="-1">
                <a:solidFill>
                  <a:srgbClr val="4D97C6"/>
                </a:solidFill>
                <a:latin typeface="Arial Narrow"/>
                <a:ea typeface="Arial Narrow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494A52-9F11-41D4-9BDE-5C95EDE37029}" type="slidenum">
              <a:rPr lang="en-US"/>
              <a:pPr/>
              <a:t>1</a:t>
            </a:fld>
            <a:endParaRPr lang="en-US" dirty="0">
              <a:latin typeface="Times New Roman"/>
            </a:endParaRPr>
          </a:p>
        </p:txBody>
      </p:sp>
      <p:sp>
        <p:nvSpPr>
          <p:cNvPr id="3" name="Google Shape;39;p2">
            <a:extLst>
              <a:ext uri="{FF2B5EF4-FFF2-40B4-BE49-F238E27FC236}">
                <a16:creationId xmlns:a16="http://schemas.microsoft.com/office/drawing/2014/main" id="{AB7CB412-1C4F-F924-3BAC-2D7B5FCA7DB6}"/>
              </a:ext>
            </a:extLst>
          </p:cNvPr>
          <p:cNvSpPr/>
          <p:nvPr/>
        </p:nvSpPr>
        <p:spPr>
          <a:xfrm>
            <a:off x="1748280" y="106159"/>
            <a:ext cx="8562600" cy="65058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noAutofit/>
          </a:bodyPr>
          <a:lstStyle/>
          <a:p>
            <a:pPr algn="ctr">
              <a:lnSpc>
                <a:spcPct val="92000"/>
              </a:lnSpc>
              <a:buNone/>
            </a:pPr>
            <a:r>
              <a:rPr lang="en-US" sz="2800" b="1" spc="-1" dirty="0">
                <a:solidFill>
                  <a:srgbClr val="4D97C6"/>
                </a:solidFill>
                <a:latin typeface="Arial Narrow"/>
                <a:ea typeface="Arial Narrow"/>
              </a:rPr>
              <a:t>Line Of Credit</a:t>
            </a:r>
          </a:p>
          <a:p>
            <a:pPr algn="ctr">
              <a:lnSpc>
                <a:spcPct val="92000"/>
              </a:lnSpc>
              <a:buNone/>
            </a:pPr>
            <a:r>
              <a:rPr lang="en-US" sz="2800" b="1" spc="-1" dirty="0">
                <a:solidFill>
                  <a:srgbClr val="4D97C6"/>
                </a:solidFill>
                <a:latin typeface="Arial Narrow"/>
                <a:ea typeface="Arial Narrow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C3E80F-99AC-EE59-FFCF-8E6E2DBC0FCA}"/>
              </a:ext>
            </a:extLst>
          </p:cNvPr>
          <p:cNvSpPr txBox="1"/>
          <p:nvPr/>
        </p:nvSpPr>
        <p:spPr>
          <a:xfrm>
            <a:off x="1981561" y="909873"/>
            <a:ext cx="8329319" cy="987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Line of Credit – Byline Bank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Amount of Line of Credit -$15M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Interest Rate-  30 Days SOFR plus 120 bp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Current Rate – 6.52%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Estimated Monthly Interest </a:t>
            </a:r>
            <a:r>
              <a:rPr lang="en-US" sz="2400" b="1"/>
              <a:t>Cost $81,500</a:t>
            </a: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True Interest cost on GO Bonds- 4.20%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Current Interest on City Checking Account- 5.50%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4570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>
            <a:extLst>
              <a:ext uri="{FF2B5EF4-FFF2-40B4-BE49-F238E27FC236}">
                <a16:creationId xmlns:a16="http://schemas.microsoft.com/office/drawing/2014/main" id="{B41D4E7A-511B-FA93-8443-AC431D90E7BB}"/>
              </a:ext>
            </a:extLst>
          </p:cNvPr>
          <p:cNvSpPr txBox="1">
            <a:spLocks/>
          </p:cNvSpPr>
          <p:nvPr/>
        </p:nvSpPr>
        <p:spPr>
          <a:xfrm>
            <a:off x="9804360" y="6297120"/>
            <a:ext cx="40608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lnSpc>
                <a:spcPct val="100000"/>
              </a:lnSpc>
              <a:buNone/>
              <a:tabLst>
                <a:tab pos="0" algn="l"/>
              </a:tabLst>
              <a:defRPr lang="en-US" sz="1000" b="0" strike="noStrike" kern="1200" spc="-1">
                <a:solidFill>
                  <a:srgbClr val="4D97C6"/>
                </a:solidFill>
                <a:latin typeface="Arial Narrow"/>
                <a:ea typeface="Arial Narrow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494A52-9F11-41D4-9BDE-5C95EDE37029}" type="slidenum">
              <a:rPr lang="en-US"/>
              <a:pPr/>
              <a:t>2</a:t>
            </a:fld>
            <a:endParaRPr lang="en-US" dirty="0">
              <a:latin typeface="Times New Roman"/>
            </a:endParaRPr>
          </a:p>
        </p:txBody>
      </p:sp>
      <p:sp>
        <p:nvSpPr>
          <p:cNvPr id="3" name="Google Shape;39;p2">
            <a:extLst>
              <a:ext uri="{FF2B5EF4-FFF2-40B4-BE49-F238E27FC236}">
                <a16:creationId xmlns:a16="http://schemas.microsoft.com/office/drawing/2014/main" id="{AB7CB412-1C4F-F924-3BAC-2D7B5FCA7DB6}"/>
              </a:ext>
            </a:extLst>
          </p:cNvPr>
          <p:cNvSpPr/>
          <p:nvPr/>
        </p:nvSpPr>
        <p:spPr>
          <a:xfrm>
            <a:off x="1748280" y="106159"/>
            <a:ext cx="8562600" cy="65058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noAutofit/>
          </a:bodyPr>
          <a:lstStyle/>
          <a:p>
            <a:pPr algn="ctr">
              <a:lnSpc>
                <a:spcPct val="92000"/>
              </a:lnSpc>
              <a:buNone/>
            </a:pPr>
            <a:endParaRPr lang="en-US" sz="2800" b="1" spc="-1" dirty="0">
              <a:solidFill>
                <a:srgbClr val="4D97C6"/>
              </a:solidFill>
              <a:latin typeface="Arial Narrow"/>
              <a:ea typeface="Arial Narrow"/>
            </a:endParaRPr>
          </a:p>
          <a:p>
            <a:pPr algn="ctr">
              <a:lnSpc>
                <a:spcPct val="92000"/>
              </a:lnSpc>
              <a:buNone/>
            </a:pPr>
            <a:r>
              <a:rPr lang="en-US" sz="2800" b="1" spc="-1" dirty="0">
                <a:solidFill>
                  <a:srgbClr val="4D97C6"/>
                </a:solidFill>
                <a:latin typeface="Arial Narrow"/>
                <a:ea typeface="Arial Narrow"/>
              </a:rPr>
              <a:t>GO Bonds Details</a:t>
            </a:r>
          </a:p>
          <a:p>
            <a:pPr algn="ctr">
              <a:lnSpc>
                <a:spcPct val="92000"/>
              </a:lnSpc>
              <a:buNone/>
            </a:pPr>
            <a:r>
              <a:rPr lang="en-US" sz="2800" b="1" spc="-1" dirty="0">
                <a:solidFill>
                  <a:srgbClr val="4D97C6"/>
                </a:solidFill>
                <a:latin typeface="Arial Narrow"/>
                <a:ea typeface="Arial Narrow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C3E80F-99AC-EE59-FFCF-8E6E2DBC0FCA}"/>
              </a:ext>
            </a:extLst>
          </p:cNvPr>
          <p:cNvSpPr txBox="1"/>
          <p:nvPr/>
        </p:nvSpPr>
        <p:spPr>
          <a:xfrm>
            <a:off x="1981561" y="909874"/>
            <a:ext cx="8329319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Last GO Bond Sale Date – August 23, 2021</a:t>
            </a:r>
            <a:endParaRPr lang="en-US" sz="2400" dirty="0"/>
          </a:p>
          <a:p>
            <a:pPr lvl="1"/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Last GO Bond Sale Amount- $14,420,000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Total GO Bond Principal Amount (Debt) Paid since the last issue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/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90B828-4FA7-F20D-C5F1-16DA7A59FF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3049" y="3724665"/>
            <a:ext cx="7725902" cy="2223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554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>
            <a:extLst>
              <a:ext uri="{FF2B5EF4-FFF2-40B4-BE49-F238E27FC236}">
                <a16:creationId xmlns:a16="http://schemas.microsoft.com/office/drawing/2014/main" id="{B41D4E7A-511B-FA93-8443-AC431D90E7BB}"/>
              </a:ext>
            </a:extLst>
          </p:cNvPr>
          <p:cNvSpPr txBox="1">
            <a:spLocks/>
          </p:cNvSpPr>
          <p:nvPr/>
        </p:nvSpPr>
        <p:spPr>
          <a:xfrm>
            <a:off x="9804360" y="6297120"/>
            <a:ext cx="40608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lnSpc>
                <a:spcPct val="100000"/>
              </a:lnSpc>
              <a:buNone/>
              <a:tabLst>
                <a:tab pos="0" algn="l"/>
              </a:tabLst>
              <a:defRPr lang="en-US" sz="1000" b="0" strike="noStrike" kern="1200" spc="-1">
                <a:solidFill>
                  <a:srgbClr val="4D97C6"/>
                </a:solidFill>
                <a:latin typeface="Arial Narrow"/>
                <a:ea typeface="Arial Narrow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494A52-9F11-41D4-9BDE-5C95EDE37029}" type="slidenum">
              <a:rPr lang="en-US"/>
              <a:pPr/>
              <a:t>3</a:t>
            </a:fld>
            <a:endParaRPr lang="en-US" dirty="0">
              <a:latin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C3E80F-99AC-EE59-FFCF-8E6E2DBC0FCA}"/>
              </a:ext>
            </a:extLst>
          </p:cNvPr>
          <p:cNvSpPr txBox="1"/>
          <p:nvPr/>
        </p:nvSpPr>
        <p:spPr>
          <a:xfrm>
            <a:off x="1981561" y="909874"/>
            <a:ext cx="8329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6" name="Google Shape;39;p2">
            <a:extLst>
              <a:ext uri="{FF2B5EF4-FFF2-40B4-BE49-F238E27FC236}">
                <a16:creationId xmlns:a16="http://schemas.microsoft.com/office/drawing/2014/main" id="{42D0BFBC-7AAB-E3E5-11AC-606FD1F63952}"/>
              </a:ext>
            </a:extLst>
          </p:cNvPr>
          <p:cNvSpPr/>
          <p:nvPr/>
        </p:nvSpPr>
        <p:spPr>
          <a:xfrm>
            <a:off x="1748280" y="350196"/>
            <a:ext cx="8562600" cy="82232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noAutofit/>
          </a:bodyPr>
          <a:lstStyle/>
          <a:p>
            <a:pPr algn="ctr">
              <a:lnSpc>
                <a:spcPct val="92000"/>
              </a:lnSpc>
              <a:buNone/>
            </a:pPr>
            <a:r>
              <a:rPr lang="en-US" sz="2800" b="1" spc="-1" dirty="0">
                <a:solidFill>
                  <a:srgbClr val="4D97C6"/>
                </a:solidFill>
                <a:latin typeface="Arial Narrow"/>
                <a:ea typeface="Arial Narrow"/>
              </a:rPr>
              <a:t>G.O. Bonds </a:t>
            </a:r>
          </a:p>
          <a:p>
            <a:pPr algn="ctr">
              <a:lnSpc>
                <a:spcPct val="92000"/>
              </a:lnSpc>
              <a:buNone/>
            </a:pPr>
            <a:r>
              <a:rPr lang="en-US" sz="2800" b="1" spc="-1" dirty="0">
                <a:solidFill>
                  <a:srgbClr val="4D97C6"/>
                </a:solidFill>
                <a:latin typeface="Arial Narrow"/>
                <a:ea typeface="Arial Narrow"/>
              </a:rPr>
              <a:t>Summary as of 08/24/2023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069C00-F2D9-B94F-53F4-C7A8CDB065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5401" y="1493821"/>
            <a:ext cx="8438759" cy="413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242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101</Words>
  <Application>Microsoft Office PowerPoint</Application>
  <PresentationFormat>Widescreen</PresentationFormat>
  <Paragraphs>54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City of Evanston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Tapia, Jessica</dc:creator>
  <cp:lastModifiedBy>Tapia, Jessica</cp:lastModifiedBy>
  <cp:revision>1</cp:revision>
  <dcterms:created xsi:type="dcterms:W3CDTF">2023-09-12T23:57:30Z</dcterms:created>
  <dcterms:modified xsi:type="dcterms:W3CDTF">2023-09-12T23:59:41Z</dcterms:modified>
</cp:coreProperties>
</file>