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62" r:id="rId5"/>
    <p:sldId id="267" r:id="rId6"/>
    <p:sldId id="273" r:id="rId7"/>
    <p:sldId id="268" r:id="rId8"/>
    <p:sldId id="269" r:id="rId9"/>
    <p:sldId id="271" r:id="rId10"/>
    <p:sldId id="265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B588DC-C0CA-4459-B6DB-BF93B32CF85F}" v="4" dt="2023-04-06T01:28:16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>
        <p:scale>
          <a:sx n="72" d="100"/>
          <a:sy n="72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1FE95-27CC-4EB4-B1A6-88EB65866EB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90FFA-26D8-4EDE-98E5-37F20053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84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8CADE-D22E-4DF6-21CC-2FE9D06A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97757-44F5-1224-41AE-4C6BD6A2F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4B50C-A86E-E7EC-00C6-32A306392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9AD3-47A2-466B-AD52-3ACB55D7B2A9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B6D3F-BDB6-6924-B11C-6084EA541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E15AD-CE75-0C63-01FC-3109FC70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926CF-E2B6-49F3-B5B3-D7126CD30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2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E7213-1659-B078-CD4D-BAEE9E85B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DFFD1-5E6E-29B8-C7C2-C076CE4AE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F76BA-A701-D9CA-4AFA-CFDBC2E6B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9AD3-47A2-466B-AD52-3ACB55D7B2A9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4B02D-3796-90DE-103B-A6D8D29B7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535F2-7AE8-0027-5D17-4F33CCC2C8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26CF-E2B6-49F3-B5B3-D7126CD30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7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9A05309-FDE3-82AC-0CDC-6E33E969A47F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Equitable Zoning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C9EE08-90C5-2962-3472-38522C317B1F}"/>
              </a:ext>
            </a:extLst>
          </p:cNvPr>
          <p:cNvSpPr txBox="1">
            <a:spLocks/>
          </p:cNvSpPr>
          <p:nvPr/>
        </p:nvSpPr>
        <p:spPr>
          <a:xfrm>
            <a:off x="1523999" y="2872946"/>
            <a:ext cx="948431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/>
              <a:t>Update to the City of Evanston Reparations Committee</a:t>
            </a:r>
          </a:p>
          <a:p>
            <a:pPr marL="0" indent="0">
              <a:buNone/>
            </a:pPr>
            <a:r>
              <a:rPr lang="en-US" sz="1800" dirty="0"/>
              <a:t>April 6, 2023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8C08786D-6FFA-E522-578F-A5231D66CF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138" y="4602783"/>
            <a:ext cx="1625531" cy="1790547"/>
          </a:xfrm>
          <a:prstGeom prst="rect">
            <a:avLst/>
          </a:prstGeom>
        </p:spPr>
      </p:pic>
      <p:pic>
        <p:nvPicPr>
          <p:cNvPr id="7" name="Picture 6" descr="Company name&#10;&#10;Description automatically generated with medium confidence">
            <a:extLst>
              <a:ext uri="{FF2B5EF4-FFF2-40B4-BE49-F238E27FC236}">
                <a16:creationId xmlns:a16="http://schemas.microsoft.com/office/drawing/2014/main" id="{16BE1138-A152-1477-9625-B6C10A1946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333" y="4715809"/>
            <a:ext cx="1556569" cy="162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9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32CD0-70FC-AA0A-C5A6-333ABF7B7D33}"/>
              </a:ext>
            </a:extLst>
          </p:cNvPr>
          <p:cNvSpPr txBox="1"/>
          <p:nvPr/>
        </p:nvSpPr>
        <p:spPr>
          <a:xfrm>
            <a:off x="1275755" y="1718131"/>
            <a:ext cx="9144554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Zoning reform to remove barriers to affordable housing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Exploration of ways to reach people most impacted by the lack of affordable housing and by racial and socio-economic inequity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Contributions to repairing the harms caused by racism and systemic inequities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A845E9-BA45-8CB8-4BE0-B2F2C4B9C489}"/>
              </a:ext>
            </a:extLst>
          </p:cNvPr>
          <p:cNvSpPr txBox="1">
            <a:spLocks/>
          </p:cNvSpPr>
          <p:nvPr/>
        </p:nvSpPr>
        <p:spPr>
          <a:xfrm>
            <a:off x="1275755" y="879001"/>
            <a:ext cx="7966435" cy="83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378111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32CD0-70FC-AA0A-C5A6-333ABF7B7D33}"/>
              </a:ext>
            </a:extLst>
          </p:cNvPr>
          <p:cNvSpPr txBox="1"/>
          <p:nvPr/>
        </p:nvSpPr>
        <p:spPr>
          <a:xfrm>
            <a:off x="1275755" y="1718131"/>
            <a:ext cx="9144554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City of Evanston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rgbClr val="000000"/>
                </a:solidFill>
                <a:ea typeface="Lato"/>
                <a:cs typeface="Lato"/>
              </a:rPr>
              <a:t>ZoneCo</a:t>
            </a:r>
            <a:endParaRPr lang="en-US" altLang="en-US" sz="2400" dirty="0">
              <a:solidFill>
                <a:srgbClr val="000000"/>
              </a:solidFill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Chicago Metropolitan Agency on Planning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Funders: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Chicago Community Trust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Cornerstone Foundation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Evanston Community Foundation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A845E9-BA45-8CB8-4BE0-B2F2C4B9C489}"/>
              </a:ext>
            </a:extLst>
          </p:cNvPr>
          <p:cNvSpPr txBox="1">
            <a:spLocks/>
          </p:cNvSpPr>
          <p:nvPr/>
        </p:nvSpPr>
        <p:spPr>
          <a:xfrm>
            <a:off x="1275755" y="879001"/>
            <a:ext cx="7966435" cy="83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Supporters/Partners</a:t>
            </a:r>
          </a:p>
        </p:txBody>
      </p:sp>
    </p:spTree>
    <p:extLst>
      <p:ext uri="{BB962C8B-B14F-4D97-AF65-F5344CB8AC3E}">
        <p14:creationId xmlns:p14="http://schemas.microsoft.com/office/powerpoint/2010/main" val="95063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32CD0-70FC-AA0A-C5A6-333ABF7B7D33}"/>
              </a:ext>
            </a:extLst>
          </p:cNvPr>
          <p:cNvSpPr txBox="1"/>
          <p:nvPr/>
        </p:nvSpPr>
        <p:spPr>
          <a:xfrm>
            <a:off x="1275755" y="1718131"/>
            <a:ext cx="9144554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Zoning Diagnostic Review: DONE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Community Outreach and Input:	DONE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Analysis of Data—1</a:t>
            </a:r>
            <a:r>
              <a:rPr lang="en-US" altLang="en-US" sz="2400" baseline="30000" dirty="0">
                <a:solidFill>
                  <a:srgbClr val="000000"/>
                </a:solidFill>
                <a:ea typeface="Lato"/>
                <a:cs typeface="Lato"/>
              </a:rPr>
              <a:t>st</a:t>
            </a: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 Round: APRIL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Stakeholder Discussions: MAY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Analysis of Data—2</a:t>
            </a:r>
            <a:r>
              <a:rPr lang="en-US" altLang="en-US" sz="2400" baseline="30000" dirty="0">
                <a:solidFill>
                  <a:srgbClr val="000000"/>
                </a:solidFill>
                <a:ea typeface="Lato"/>
                <a:cs typeface="Lato"/>
              </a:rPr>
              <a:t>nd</a:t>
            </a: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 Round: JUNE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ea typeface="Lato"/>
              <a:cs typeface="Lato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Reporting Roll-Out: BEGINNING IN JULY</a:t>
            </a:r>
            <a:endParaRPr lang="en-US" altLang="en-US" sz="2400" dirty="0">
              <a:solidFill>
                <a:srgbClr val="000000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A845E9-BA45-8CB8-4BE0-B2F2C4B9C489}"/>
              </a:ext>
            </a:extLst>
          </p:cNvPr>
          <p:cNvSpPr txBox="1">
            <a:spLocks/>
          </p:cNvSpPr>
          <p:nvPr/>
        </p:nvSpPr>
        <p:spPr>
          <a:xfrm>
            <a:off x="1275755" y="879001"/>
            <a:ext cx="7966435" cy="83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295325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32CD0-70FC-AA0A-C5A6-333ABF7B7D33}"/>
              </a:ext>
            </a:extLst>
          </p:cNvPr>
          <p:cNvSpPr txBox="1"/>
          <p:nvPr/>
        </p:nvSpPr>
        <p:spPr>
          <a:xfrm>
            <a:off x="1275755" y="1718131"/>
            <a:ext cx="9144554" cy="51398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Partnered with Trusted Community Members: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Center fo</a:t>
            </a: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r Independent Futures</a:t>
            </a: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Lato"/>
                <a:cs typeface="Lato"/>
              </a:rPr>
              <a:t>EC2C Advocates for Action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Evanston Latinos</a:t>
            </a:r>
            <a:endParaRPr kumimoji="0"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Lato"/>
              <a:cs typeface="Lato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Evanston NAACP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Evanston Own It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Laude Consulting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Radio La Difference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ea typeface="Lato"/>
                <a:cs typeface="Lato"/>
              </a:rPr>
              <a:t>VAJM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ea typeface="Lato" panose="020F0502020204030203" pitchFamily="34" charset="0"/>
                <a:cs typeface="Lato" panose="020F0502020204030203" pitchFamily="34" charset="0"/>
              </a:rPr>
              <a:t>Also used Connections for the Homeless channels, media, City of Evanston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A845E9-BA45-8CB8-4BE0-B2F2C4B9C489}"/>
              </a:ext>
            </a:extLst>
          </p:cNvPr>
          <p:cNvSpPr txBox="1">
            <a:spLocks/>
          </p:cNvSpPr>
          <p:nvPr/>
        </p:nvSpPr>
        <p:spPr>
          <a:xfrm>
            <a:off x="1275755" y="879001"/>
            <a:ext cx="7966435" cy="83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Community Outreach</a:t>
            </a:r>
          </a:p>
        </p:txBody>
      </p:sp>
    </p:spTree>
    <p:extLst>
      <p:ext uri="{BB962C8B-B14F-4D97-AF65-F5344CB8AC3E}">
        <p14:creationId xmlns:p14="http://schemas.microsoft.com/office/powerpoint/2010/main" val="87556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32CD0-70FC-AA0A-C5A6-333ABF7B7D33}"/>
              </a:ext>
            </a:extLst>
          </p:cNvPr>
          <p:cNvSpPr txBox="1"/>
          <p:nvPr/>
        </p:nvSpPr>
        <p:spPr>
          <a:xfrm>
            <a:off x="1275755" y="1718131"/>
            <a:ext cx="9144554" cy="36625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500 surveys collected</a:t>
            </a:r>
          </a:p>
          <a:p>
            <a:r>
              <a:rPr lang="en-US" sz="2400" dirty="0"/>
              <a:t>110 focus group attendees</a:t>
            </a:r>
          </a:p>
          <a:p>
            <a:endParaRPr lang="en-US" sz="2400" dirty="0"/>
          </a:p>
          <a:p>
            <a:r>
              <a:rPr lang="en-US" sz="2400" dirty="0"/>
              <a:t>Demographics: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17% have or live with someone with a disability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95 survey responses in Spanish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30% of survey responders are Black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9.2% of survey responders are LGBTQ+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A845E9-BA45-8CB8-4BE0-B2F2C4B9C489}"/>
              </a:ext>
            </a:extLst>
          </p:cNvPr>
          <p:cNvSpPr txBox="1">
            <a:spLocks/>
          </p:cNvSpPr>
          <p:nvPr/>
        </p:nvSpPr>
        <p:spPr>
          <a:xfrm>
            <a:off x="1275755" y="879001"/>
            <a:ext cx="7966435" cy="83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Community Input</a:t>
            </a:r>
          </a:p>
        </p:txBody>
      </p:sp>
    </p:spTree>
    <p:extLst>
      <p:ext uri="{BB962C8B-B14F-4D97-AF65-F5344CB8AC3E}">
        <p14:creationId xmlns:p14="http://schemas.microsoft.com/office/powerpoint/2010/main" val="402157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32CD0-70FC-AA0A-C5A6-333ABF7B7D33}"/>
              </a:ext>
            </a:extLst>
          </p:cNvPr>
          <p:cNvSpPr txBox="1"/>
          <p:nvPr/>
        </p:nvSpPr>
        <p:spPr>
          <a:xfrm>
            <a:off x="1372130" y="2036720"/>
            <a:ext cx="9582915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Evanston’s zoning regulations should support the community’s commitment to the </a:t>
            </a:r>
            <a:r>
              <a:rPr kumimoji="0" lang="en-US" altLang="en-US" sz="2400" b="1" u="none" strike="noStrike" cap="none" normalizeH="0" baseline="0" dirty="0">
                <a:ln>
                  <a:noFill/>
                </a:ln>
                <a:solidFill>
                  <a:srgbClr val="008E82"/>
                </a:solidFill>
                <a:effectLst/>
                <a:latin typeface="Lato"/>
                <a:ea typeface="Lato"/>
                <a:cs typeface="Lato"/>
              </a:rPr>
              <a:t>well-being</a:t>
            </a:r>
            <a:r>
              <a:rPr kumimoji="0" lang="en-US" altLang="en-US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,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Lato"/>
                <a:ea typeface="Lato"/>
                <a:cs typeface="Lato"/>
              </a:rPr>
              <a:t> prosperity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Lato"/>
                <a:ea typeface="Lato"/>
                <a:cs typeface="Lato"/>
              </a:rPr>
              <a:t>,</a:t>
            </a:r>
            <a:r>
              <a:rPr lang="en-US" altLang="en-US" sz="2400" dirty="0">
                <a:solidFill>
                  <a:srgbClr val="000000"/>
                </a:solidFill>
                <a:latin typeface="Lato"/>
                <a:ea typeface="Lato"/>
                <a:cs typeface="Lato"/>
              </a:rPr>
              <a:t> 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and </a:t>
            </a:r>
            <a:r>
              <a:rPr lang="en-US" altLang="en-US" sz="2400" b="1" dirty="0">
                <a:solidFill>
                  <a:schemeClr val="accent5"/>
                </a:solidFill>
                <a:latin typeface="Lato"/>
                <a:ea typeface="Lato"/>
                <a:cs typeface="Lato"/>
              </a:rPr>
              <a:t>equity</a:t>
            </a:r>
            <a:r>
              <a:rPr lang="en-US" altLang="en-US" sz="2400" dirty="0">
                <a:solidFill>
                  <a:schemeClr val="accent5"/>
                </a:solidFill>
                <a:latin typeface="Lato"/>
                <a:ea typeface="Lato"/>
                <a:cs typeface="Lato"/>
              </a:rPr>
              <a:t>, 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of all residents.</a:t>
            </a:r>
            <a:endParaRPr lang="en-US" sz="2400" dirty="0">
              <a:cs typeface="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But </a:t>
            </a:r>
            <a:r>
              <a:rPr lang="en-US" altLang="en-US" sz="3200" b="1" dirty="0">
                <a:solidFill>
                  <a:srgbClr val="000000"/>
                </a:solidFill>
                <a:latin typeface="Lato"/>
                <a:ea typeface="Lato"/>
                <a:cs typeface="Lato"/>
              </a:rPr>
              <a:t>are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 </a:t>
            </a:r>
            <a:r>
              <a:rPr kumimoji="0" lang="en-US" altLang="en-US" sz="32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all</a:t>
            </a:r>
            <a:r>
              <a:rPr lang="en-US" altLang="en-US" sz="3200" b="1" dirty="0">
                <a:solidFill>
                  <a:srgbClr val="000000"/>
                </a:solidFill>
                <a:latin typeface="Lato"/>
                <a:ea typeface="Lato"/>
                <a:cs typeface="Lato"/>
              </a:rPr>
              <a:t> residents experiencing 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/>
                <a:ea typeface="Lato"/>
                <a:cs typeface="Lato"/>
              </a:rPr>
              <a:t>the benefit?</a:t>
            </a:r>
            <a:endParaRPr lang="en-US" altLang="en-US" sz="3200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Lato"/>
              <a:ea typeface="Lato"/>
              <a:cs typeface="Lato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AD953EE-BD06-BF5C-B98A-50EC67B418D3}"/>
              </a:ext>
            </a:extLst>
          </p:cNvPr>
          <p:cNvSpPr txBox="1">
            <a:spLocks/>
          </p:cNvSpPr>
          <p:nvPr/>
        </p:nvSpPr>
        <p:spPr>
          <a:xfrm>
            <a:off x="1275755" y="879001"/>
            <a:ext cx="7966435" cy="83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latin typeface="+mn-lt"/>
              </a:rPr>
              <a:t>The Big Zoning Question</a:t>
            </a:r>
          </a:p>
        </p:txBody>
      </p:sp>
    </p:spTree>
    <p:extLst>
      <p:ext uri="{BB962C8B-B14F-4D97-AF65-F5344CB8AC3E}">
        <p14:creationId xmlns:p14="http://schemas.microsoft.com/office/powerpoint/2010/main" val="268899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B72AC948-0302-47F8-8507-14B8D9BC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5E49727-ABCF-4829-A82A-72062E73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533296"/>
            <a:ext cx="790058" cy="1590240"/>
            <a:chOff x="0" y="2533296"/>
            <a:chExt cx="790058" cy="1590240"/>
          </a:xfrm>
        </p:grpSpPr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9E45AE1C-C7D5-4D6C-8C61-A92414027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400091" y="2933387"/>
              <a:ext cx="1590240" cy="790058"/>
            </a:xfrm>
            <a:prstGeom prst="triangle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5EFEC59-B929-4851-9DEF-9106F279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2406" y="2746750"/>
              <a:ext cx="445246" cy="445246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D47CE07-4A2E-4A4A-BB03-79FD3985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75676" y="5280494"/>
            <a:ext cx="2982940" cy="1799371"/>
            <a:chOff x="10175676" y="5280494"/>
            <a:chExt cx="2982940" cy="1799371"/>
          </a:xfrm>
        </p:grpSpPr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404A7A3A-BEAE-4BC6-A163-5D0E5F8C4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175676" y="5597890"/>
              <a:ext cx="2982940" cy="1481975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ED3B7D-405D-4DFA-8608-B6DE74671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46240" y="5280494"/>
              <a:ext cx="841505" cy="841505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32CD0-70FC-AA0A-C5A6-333ABF7B7D33}"/>
              </a:ext>
            </a:extLst>
          </p:cNvPr>
          <p:cNvSpPr txBox="1"/>
          <p:nvPr/>
        </p:nvSpPr>
        <p:spPr>
          <a:xfrm>
            <a:off x="1372130" y="2036720"/>
            <a:ext cx="9582915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Round 1 of data analysis &amp; creation of key data points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Presentation to and feedback from key stakeholders: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Community trusted partners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City of Evanston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Technical experts: 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Chicago Metropolitan Agency on Planning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ZoneCo</a:t>
            </a: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Lato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ea typeface="Lato"/>
                <a:cs typeface="Calibri" panose="020F0502020204030204" pitchFamily="34" charset="0"/>
              </a:rPr>
              <a:t>Would the Reparations Committee like to participate in this process?</a:t>
            </a:r>
            <a:endParaRPr lang="en-US" altLang="en-US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Lato"/>
              <a:cs typeface="Calibri" panose="020F050202020403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AD953EE-BD06-BF5C-B98A-50EC67B418D3}"/>
              </a:ext>
            </a:extLst>
          </p:cNvPr>
          <p:cNvSpPr txBox="1">
            <a:spLocks/>
          </p:cNvSpPr>
          <p:nvPr/>
        </p:nvSpPr>
        <p:spPr>
          <a:xfrm>
            <a:off x="1275755" y="879001"/>
            <a:ext cx="7966435" cy="832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726435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3BF16903BB1241A57976CCF8C24078" ma:contentTypeVersion="16" ma:contentTypeDescription="Create a new document." ma:contentTypeScope="" ma:versionID="8125e11b3041b8ef88eb716329e0d577">
  <xsd:schema xmlns:xsd="http://www.w3.org/2001/XMLSchema" xmlns:xs="http://www.w3.org/2001/XMLSchema" xmlns:p="http://schemas.microsoft.com/office/2006/metadata/properties" xmlns:ns2="d3c5a54f-42ee-404e-872d-5b933022f8e7" xmlns:ns3="9260c545-f995-4860-bcc4-13abd8b22dfd" targetNamespace="http://schemas.microsoft.com/office/2006/metadata/properties" ma:root="true" ma:fieldsID="dbd39555de43d8857ccd55df76142db4" ns2:_="" ns3:_="">
    <xsd:import namespace="d3c5a54f-42ee-404e-872d-5b933022f8e7"/>
    <xsd:import namespace="9260c545-f995-4860-bcc4-13abd8b22d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a54f-42ee-404e-872d-5b933022f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f140055-7e9f-45ee-9626-a0446dd195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60c545-f995-4860-bcc4-13abd8b22df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4cb1416-ae2d-4258-ac29-2118c5a553c6}" ma:internalName="TaxCatchAll" ma:showField="CatchAllData" ma:web="9260c545-f995-4860-bcc4-13abd8b22d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3c5a54f-42ee-404e-872d-5b933022f8e7">
      <Terms xmlns="http://schemas.microsoft.com/office/infopath/2007/PartnerControls"/>
    </lcf76f155ced4ddcb4097134ff3c332f>
    <TaxCatchAll xmlns="9260c545-f995-4860-bcc4-13abd8b22dfd" xsi:nil="true"/>
  </documentManagement>
</p:properties>
</file>

<file path=customXml/itemProps1.xml><?xml version="1.0" encoding="utf-8"?>
<ds:datastoreItem xmlns:ds="http://schemas.openxmlformats.org/officeDocument/2006/customXml" ds:itemID="{A90D7AA1-69F4-43F6-8501-ED3FCCDF1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c5a54f-42ee-404e-872d-5b933022f8e7"/>
    <ds:schemaRef ds:uri="9260c545-f995-4860-bcc4-13abd8b22d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228719-E40D-4820-B928-3443F33117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251FD8-A396-4C92-8433-50ECED5C0CA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d3c5a54f-42ee-404e-872d-5b933022f8e7"/>
    <ds:schemaRef ds:uri="http://purl.org/dc/terms/"/>
    <ds:schemaRef ds:uri="9260c545-f995-4860-bcc4-13abd8b22dfd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279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EZP Reparations</dc:title>
  <dc:creator>Rodney Orr</dc:creator>
  <cp:lastModifiedBy>Sue Loellbach</cp:lastModifiedBy>
  <cp:revision>5</cp:revision>
  <dcterms:created xsi:type="dcterms:W3CDTF">2023-04-05T23:54:14Z</dcterms:created>
  <dcterms:modified xsi:type="dcterms:W3CDTF">2023-04-06T03:13:42Z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0x0101006F3BF16903BB1241A57976CCF8C24078</vt:lpwstr>
  </property>
  <property fmtid="{D5CDD505-2E9C-101B-9397-08002B2CF9AE}" pid="3" name="MediaServiceImageTags">
    <vt:lpwstr/>
  </property>
</Properties>
</file>