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7023100" cy="9309100"/>
  <p:embeddedFontLst>
    <p:embeddedFont>
      <p:font typeface="Arial Narrow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932">
          <p15:clr>
            <a:srgbClr val="000000"/>
          </p15:clr>
        </p15:guide>
        <p15:guide id="2" pos="2212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932" orient="horz"/>
        <p:guide pos="2212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regular.fntdata"/><Relationship Id="rId14" Type="http://schemas.openxmlformats.org/officeDocument/2006/relationships/slide" Target="slides/slide9.xml"/><Relationship Id="rId17" Type="http://schemas.openxmlformats.org/officeDocument/2006/relationships/font" Target="fonts/ArialNarrow-italic.fntdata"/><Relationship Id="rId16" Type="http://schemas.openxmlformats.org/officeDocument/2006/relationships/font" Target="fonts/ArialNarrow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ArialNarrow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8132" y="1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4275" y="698500"/>
            <a:ext cx="4654550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42031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spcFirstLastPara="1" rIns="93300" wrap="square" tIns="466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8132" y="8842031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:notes"/>
          <p:cNvSpPr txBox="1"/>
          <p:nvPr>
            <p:ph idx="1" type="body"/>
          </p:nvPr>
        </p:nvSpPr>
        <p:spPr>
          <a:xfrm>
            <a:off x="702310" y="4421824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" name="Google Shape;20;p1:notes"/>
          <p:cNvSpPr/>
          <p:nvPr>
            <p:ph idx="2" type="sldImg"/>
          </p:nvPr>
        </p:nvSpPr>
        <p:spPr>
          <a:xfrm>
            <a:off x="1184275" y="698500"/>
            <a:ext cx="46545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:notes"/>
          <p:cNvSpPr txBox="1"/>
          <p:nvPr>
            <p:ph idx="1" type="body"/>
          </p:nvPr>
        </p:nvSpPr>
        <p:spPr>
          <a:xfrm>
            <a:off x="702310" y="4421824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" name="Google Shape;31;p2:notes"/>
          <p:cNvSpPr/>
          <p:nvPr>
            <p:ph idx="2" type="sldImg"/>
          </p:nvPr>
        </p:nvSpPr>
        <p:spPr>
          <a:xfrm>
            <a:off x="1184275" y="698500"/>
            <a:ext cx="46545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:notes"/>
          <p:cNvSpPr txBox="1"/>
          <p:nvPr>
            <p:ph idx="1" type="body"/>
          </p:nvPr>
        </p:nvSpPr>
        <p:spPr>
          <a:xfrm>
            <a:off x="702310" y="4421824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" name="Google Shape;38;p3:notes"/>
          <p:cNvSpPr/>
          <p:nvPr>
            <p:ph idx="2" type="sldImg"/>
          </p:nvPr>
        </p:nvSpPr>
        <p:spPr>
          <a:xfrm>
            <a:off x="1184275" y="698500"/>
            <a:ext cx="46545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:notes"/>
          <p:cNvSpPr txBox="1"/>
          <p:nvPr>
            <p:ph idx="1" type="body"/>
          </p:nvPr>
        </p:nvSpPr>
        <p:spPr>
          <a:xfrm>
            <a:off x="702310" y="4421824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" name="Google Shape;45;p4:notes"/>
          <p:cNvSpPr/>
          <p:nvPr>
            <p:ph idx="2" type="sldImg"/>
          </p:nvPr>
        </p:nvSpPr>
        <p:spPr>
          <a:xfrm>
            <a:off x="1184275" y="698500"/>
            <a:ext cx="46545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:notes"/>
          <p:cNvSpPr txBox="1"/>
          <p:nvPr>
            <p:ph idx="1" type="body"/>
          </p:nvPr>
        </p:nvSpPr>
        <p:spPr>
          <a:xfrm>
            <a:off x="702310" y="4421824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2" name="Google Shape;52;p5:notes"/>
          <p:cNvSpPr/>
          <p:nvPr>
            <p:ph idx="2" type="sldImg"/>
          </p:nvPr>
        </p:nvSpPr>
        <p:spPr>
          <a:xfrm>
            <a:off x="1184275" y="698500"/>
            <a:ext cx="46545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:notes"/>
          <p:cNvSpPr txBox="1"/>
          <p:nvPr>
            <p:ph idx="1" type="body"/>
          </p:nvPr>
        </p:nvSpPr>
        <p:spPr>
          <a:xfrm>
            <a:off x="702310" y="4421824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9" name="Google Shape;59;p6:notes"/>
          <p:cNvSpPr/>
          <p:nvPr>
            <p:ph idx="2" type="sldImg"/>
          </p:nvPr>
        </p:nvSpPr>
        <p:spPr>
          <a:xfrm>
            <a:off x="1184275" y="698500"/>
            <a:ext cx="46545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:notes"/>
          <p:cNvSpPr txBox="1"/>
          <p:nvPr>
            <p:ph idx="1" type="body"/>
          </p:nvPr>
        </p:nvSpPr>
        <p:spPr>
          <a:xfrm>
            <a:off x="702310" y="4421824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6" name="Google Shape;66;p7:notes"/>
          <p:cNvSpPr/>
          <p:nvPr>
            <p:ph idx="2" type="sldImg"/>
          </p:nvPr>
        </p:nvSpPr>
        <p:spPr>
          <a:xfrm>
            <a:off x="1184275" y="698500"/>
            <a:ext cx="46545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:notes"/>
          <p:cNvSpPr txBox="1"/>
          <p:nvPr>
            <p:ph idx="1" type="body"/>
          </p:nvPr>
        </p:nvSpPr>
        <p:spPr>
          <a:xfrm>
            <a:off x="702310" y="4421824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3" name="Google Shape;73;p8:notes"/>
          <p:cNvSpPr/>
          <p:nvPr>
            <p:ph idx="2" type="sldImg"/>
          </p:nvPr>
        </p:nvSpPr>
        <p:spPr>
          <a:xfrm>
            <a:off x="1184275" y="698500"/>
            <a:ext cx="46545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:notes"/>
          <p:cNvSpPr txBox="1"/>
          <p:nvPr>
            <p:ph idx="1" type="body"/>
          </p:nvPr>
        </p:nvSpPr>
        <p:spPr>
          <a:xfrm>
            <a:off x="702310" y="4421824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0" name="Google Shape;80;p9:notes"/>
          <p:cNvSpPr/>
          <p:nvPr>
            <p:ph idx="2" type="sldImg"/>
          </p:nvPr>
        </p:nvSpPr>
        <p:spPr>
          <a:xfrm>
            <a:off x="1184275" y="698500"/>
            <a:ext cx="46545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6_Custom Layout">
  <p:cSld name="6_Custom Layou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280400" y="6297082"/>
            <a:ext cx="40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0_Custom Layout">
  <p:cSld name="10_Custom Layou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280400" y="6297082"/>
            <a:ext cx="40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280400" y="6297082"/>
            <a:ext cx="40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446206" y="6055451"/>
            <a:ext cx="8211902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</p:cxnSp>
      <p:pic>
        <p:nvPicPr>
          <p:cNvPr descr="COE_Hpos_blk.eps" id="12" name="Google Shape;12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48748" y="6172200"/>
            <a:ext cx="1568254" cy="42538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"/>
          <p:cNvSpPr txBox="1"/>
          <p:nvPr/>
        </p:nvSpPr>
        <p:spPr>
          <a:xfrm>
            <a:off x="5232397" y="63346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rPr>
              <a:t>City Manager’s Office</a:t>
            </a:r>
            <a:endParaRPr b="0" i="0" sz="1000" u="none" cap="none" strike="noStrike">
              <a:solidFill>
                <a:srgbClr val="4D97C6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cityofevanston.org/budge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cityofevanston.org/budget" TargetMode="External"/><Relationship Id="rId4" Type="http://schemas.openxmlformats.org/officeDocument/2006/relationships/hyperlink" Target="mailto:budgetinquiries@cityofevanston.org" TargetMode="External"/><Relationship Id="rId5" Type="http://schemas.openxmlformats.org/officeDocument/2006/relationships/hyperlink" Target="https://www.cityofevanston.org/home/showdocument?id=52072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/>
        </p:nvSpPr>
        <p:spPr>
          <a:xfrm>
            <a:off x="932288" y="632602"/>
            <a:ext cx="8229600" cy="9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3750"/>
              </a:lnSpc>
              <a:spcBef>
                <a:spcPts val="0"/>
              </a:spcBef>
              <a:spcAft>
                <a:spcPts val="0"/>
              </a:spcAft>
              <a:buClr>
                <a:srgbClr val="4D97C6"/>
              </a:buClr>
              <a:buSzPts val="8000"/>
              <a:buFont typeface="Arial Narrow"/>
              <a:buNone/>
            </a:pPr>
            <a:r>
              <a:rPr b="1" i="0" lang="en-US" sz="80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rPr>
              <a:t>EVANSTON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4"/>
          <p:cNvSpPr txBox="1"/>
          <p:nvPr/>
        </p:nvSpPr>
        <p:spPr>
          <a:xfrm>
            <a:off x="6469165" y="5437090"/>
            <a:ext cx="2122500" cy="4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November 11, 2019</a:t>
            </a:r>
            <a:endParaRPr b="0" i="0" sz="1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4" name="Google Shape;24;p4"/>
          <p:cNvSpPr txBox="1"/>
          <p:nvPr/>
        </p:nvSpPr>
        <p:spPr>
          <a:xfrm>
            <a:off x="1001401" y="1567623"/>
            <a:ext cx="7947300" cy="12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225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 Narrow"/>
              <a:buNone/>
            </a:pPr>
            <a:r>
              <a:rPr b="1" i="0" lang="en-US" sz="3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2020-21 Proposed Budget Discussion</a:t>
            </a:r>
            <a:endParaRPr b="1" i="0" sz="31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" name="Google Shape;25;p4"/>
          <p:cNvSpPr txBox="1"/>
          <p:nvPr/>
        </p:nvSpPr>
        <p:spPr>
          <a:xfrm>
            <a:off x="1001401" y="5320989"/>
            <a:ext cx="5477700" cy="6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 Narrow"/>
              <a:buNone/>
            </a:pPr>
            <a:r>
              <a:t/>
            </a:r>
            <a:endParaRPr b="1" i="0" sz="21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0006" y="2242491"/>
            <a:ext cx="1867773" cy="2801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45053" y="2262622"/>
            <a:ext cx="4189021" cy="2792681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280400" y="6297082"/>
            <a:ext cx="406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/>
        </p:nvSpPr>
        <p:spPr>
          <a:xfrm>
            <a:off x="932287" y="657225"/>
            <a:ext cx="7135500" cy="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2307"/>
              </a:lnSpc>
              <a:spcBef>
                <a:spcPts val="0"/>
              </a:spcBef>
              <a:spcAft>
                <a:spcPts val="0"/>
              </a:spcAft>
              <a:buClr>
                <a:srgbClr val="4D97C6"/>
              </a:buClr>
              <a:buSzPts val="3900"/>
              <a:buFont typeface="Arial Narrow"/>
              <a:buNone/>
            </a:pPr>
            <a:r>
              <a:rPr b="1" i="0" lang="en-US" sz="39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rPr>
              <a:t>BUDGET MEMOS</a:t>
            </a:r>
            <a:endParaRPr b="1" i="0" sz="3900" u="none" cap="none" strike="noStrike">
              <a:solidFill>
                <a:srgbClr val="4D97C6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280400" y="6297082"/>
            <a:ext cx="406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625200" y="1307400"/>
            <a:ext cx="7893600" cy="42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Available on at </a:t>
            </a:r>
            <a:r>
              <a:rPr b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www.cityofevanston.org/budget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Items for discussion: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Vacant property registration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Parking - $2 on-street and Sunday parking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Amusement tax and hotel tax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Reimbursement for Police and Public Works services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/>
        </p:nvSpPr>
        <p:spPr>
          <a:xfrm>
            <a:off x="932287" y="657225"/>
            <a:ext cx="7135500" cy="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2307"/>
              </a:lnSpc>
              <a:spcBef>
                <a:spcPts val="0"/>
              </a:spcBef>
              <a:spcAft>
                <a:spcPts val="0"/>
              </a:spcAft>
              <a:buClr>
                <a:srgbClr val="4D97C6"/>
              </a:buClr>
              <a:buSzPts val="3900"/>
              <a:buFont typeface="Arial Narrow"/>
              <a:buNone/>
            </a:pPr>
            <a:r>
              <a:rPr b="1" i="0" lang="en-US" sz="39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rPr>
              <a:t>VACANT PROPERTY</a:t>
            </a:r>
            <a:endParaRPr b="1" i="0" sz="3900" u="none" cap="none" strike="noStrike">
              <a:solidFill>
                <a:srgbClr val="4D97C6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8280400" y="6297082"/>
            <a:ext cx="406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625200" y="1400475"/>
            <a:ext cx="7893600" cy="42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proposal: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existing vacant building registration fees from $400 to $2,500 on January 1, 2020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fee for additional inspections of vacant properties ($250 per; current initial inspection for registration is $500)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penalties for violation of vacant building ordinance: $250 for first violation, $750 for second, $1,000 for third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/>
        </p:nvSpPr>
        <p:spPr>
          <a:xfrm>
            <a:off x="932287" y="657225"/>
            <a:ext cx="7135500" cy="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2307"/>
              </a:lnSpc>
              <a:spcBef>
                <a:spcPts val="0"/>
              </a:spcBef>
              <a:spcAft>
                <a:spcPts val="0"/>
              </a:spcAft>
              <a:buClr>
                <a:srgbClr val="4D97C6"/>
              </a:buClr>
              <a:buSzPts val="3900"/>
              <a:buFont typeface="Arial Narrow"/>
              <a:buNone/>
            </a:pPr>
            <a:r>
              <a:rPr b="1" i="0" lang="en-US" sz="39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rPr>
              <a:t>VACANT PROPERTY</a:t>
            </a:r>
            <a:endParaRPr b="1" i="0" sz="3900" u="none" cap="none" strike="noStrike">
              <a:solidFill>
                <a:srgbClr val="4D97C6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280400" y="6297082"/>
            <a:ext cx="406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9" name="Google Shape;49;p7"/>
          <p:cNvSpPr/>
          <p:nvPr/>
        </p:nvSpPr>
        <p:spPr>
          <a:xfrm>
            <a:off x="625200" y="1400475"/>
            <a:ext cx="7893600" cy="42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proposal: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Properties that are unoccupied but not vacant per City Code: codify a requirement that these properties register with the City, with $25 registration fee.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 Cook County Assessor’s efforts to modify valuation and assessment of vacant properties.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/>
        </p:nvSpPr>
        <p:spPr>
          <a:xfrm>
            <a:off x="932287" y="657225"/>
            <a:ext cx="7135500" cy="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2307"/>
              </a:lnSpc>
              <a:spcBef>
                <a:spcPts val="0"/>
              </a:spcBef>
              <a:spcAft>
                <a:spcPts val="0"/>
              </a:spcAft>
              <a:buClr>
                <a:srgbClr val="4D97C6"/>
              </a:buClr>
              <a:buSzPts val="3900"/>
              <a:buFont typeface="Arial Narrow"/>
              <a:buNone/>
            </a:pPr>
            <a:r>
              <a:rPr b="1" i="0" lang="en-US" sz="39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rPr>
              <a:t>ON-STREET PARKING</a:t>
            </a:r>
            <a:endParaRPr b="1" i="0" sz="3900" u="none" cap="none" strike="noStrike">
              <a:solidFill>
                <a:srgbClr val="4D97C6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280400" y="6297082"/>
            <a:ext cx="406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8"/>
          <p:cNvSpPr/>
          <p:nvPr/>
        </p:nvSpPr>
        <p:spPr>
          <a:xfrm>
            <a:off x="625200" y="1400475"/>
            <a:ext cx="7788900" cy="42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from $1.50 to $2 per hour expected to generate $1.5M to $1.9M in new revenue for Parking Fund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Eliminating Sunday parking charges would cost $260,000 to $300,000 in lost revenue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/>
        </p:nvSpPr>
        <p:spPr>
          <a:xfrm>
            <a:off x="932287" y="657225"/>
            <a:ext cx="7135500" cy="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2307"/>
              </a:lnSpc>
              <a:spcBef>
                <a:spcPts val="0"/>
              </a:spcBef>
              <a:spcAft>
                <a:spcPts val="0"/>
              </a:spcAft>
              <a:buClr>
                <a:srgbClr val="4D97C6"/>
              </a:buClr>
              <a:buSzPts val="3900"/>
              <a:buFont typeface="Arial Narrow"/>
              <a:buNone/>
            </a:pPr>
            <a:r>
              <a:rPr b="1" i="0" lang="en-US" sz="39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rPr>
              <a:t>OTHER TAXES</a:t>
            </a:r>
            <a:endParaRPr b="1" i="0" sz="3900" u="none" cap="none" strike="noStrike">
              <a:solidFill>
                <a:srgbClr val="4D97C6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280400" y="6297082"/>
            <a:ext cx="406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9"/>
          <p:cNvSpPr/>
          <p:nvPr/>
        </p:nvSpPr>
        <p:spPr>
          <a:xfrm>
            <a:off x="625200" y="1400475"/>
            <a:ext cx="7893600" cy="42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does not recommend expansion of the amusement tax to health club memberships or classes at this time.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in amusement tax from 4% to 5%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on the agenda for the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November 18 meeting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Hotel tax - increase of 0.5% would yield $125,000 to $150,000.  Current rate is 7.5%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/>
        </p:nvSpPr>
        <p:spPr>
          <a:xfrm>
            <a:off x="932287" y="657225"/>
            <a:ext cx="7135500" cy="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2307"/>
              </a:lnSpc>
              <a:spcBef>
                <a:spcPts val="0"/>
              </a:spcBef>
              <a:spcAft>
                <a:spcPts val="0"/>
              </a:spcAft>
              <a:buClr>
                <a:srgbClr val="4D97C6"/>
              </a:buClr>
              <a:buSzPts val="3900"/>
              <a:buFont typeface="Arial Narrow"/>
              <a:buNone/>
            </a:pPr>
            <a:r>
              <a:rPr b="1" i="0" lang="en-US" sz="39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rPr>
              <a:t>SERVICE REIMBURSEMENTS</a:t>
            </a:r>
            <a:endParaRPr b="1" i="0" sz="3900" u="none" cap="none" strike="noStrike">
              <a:solidFill>
                <a:srgbClr val="4D97C6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8280400" y="6297082"/>
            <a:ext cx="406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10"/>
          <p:cNvSpPr/>
          <p:nvPr/>
        </p:nvSpPr>
        <p:spPr>
          <a:xfrm>
            <a:off x="625200" y="1400475"/>
            <a:ext cx="7893600" cy="42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City does not currently receive reimbursements for Public Works employees during NU home football games.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Average cost per game is $1,000 - two employees, 10-11 hours overtime each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Police details during NU games are reimbursed, at 1.5 time officers’ pay rate. City does not collect an administrative fee on top of this amount.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tiered fee of $50-$200 could be added to all special details to cover administrative costs.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/>
        </p:nvSpPr>
        <p:spPr>
          <a:xfrm>
            <a:off x="932287" y="657225"/>
            <a:ext cx="7135500" cy="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2307"/>
              </a:lnSpc>
              <a:spcBef>
                <a:spcPts val="0"/>
              </a:spcBef>
              <a:spcAft>
                <a:spcPts val="0"/>
              </a:spcAft>
              <a:buClr>
                <a:srgbClr val="4D97C6"/>
              </a:buClr>
              <a:buSzPts val="3900"/>
              <a:buFont typeface="Arial Narrow"/>
              <a:buNone/>
            </a:pPr>
            <a:r>
              <a:rPr b="1" i="0" lang="en-US" sz="39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rPr>
              <a:t>UPCOMING DATES</a:t>
            </a:r>
            <a:endParaRPr b="1" i="0" sz="3900" u="none" cap="none" strike="noStrike">
              <a:solidFill>
                <a:srgbClr val="4D97C6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6" name="Google Shape;76;p11"/>
          <p:cNvSpPr txBox="1"/>
          <p:nvPr>
            <p:ph idx="12" type="sldNum"/>
          </p:nvPr>
        </p:nvSpPr>
        <p:spPr>
          <a:xfrm>
            <a:off x="8280400" y="6297082"/>
            <a:ext cx="406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7" name="Google Shape;77;p11"/>
          <p:cNvSpPr/>
          <p:nvPr/>
        </p:nvSpPr>
        <p:spPr>
          <a:xfrm>
            <a:off x="625200" y="1400475"/>
            <a:ext cx="7893600" cy="42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Mayor’s Town Hall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November 14, 7 p.m., Temperance Beer Co. (2000 Dempster Street)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 18 City Council Meeting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 of budget ordinance and tax levies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 of new revenues included in 2020 Proposed Budget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 25 City Council Meeting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marR="0" rtl="0" algn="just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Calibri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Anticipated adoption of budget ordinance and tax levies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/>
        </p:nvSpPr>
        <p:spPr>
          <a:xfrm>
            <a:off x="932287" y="657225"/>
            <a:ext cx="7135500" cy="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2307"/>
              </a:lnSpc>
              <a:spcBef>
                <a:spcPts val="0"/>
              </a:spcBef>
              <a:spcAft>
                <a:spcPts val="0"/>
              </a:spcAft>
              <a:buClr>
                <a:srgbClr val="4D97C6"/>
              </a:buClr>
              <a:buSzPts val="3900"/>
              <a:buFont typeface="Arial Narrow"/>
              <a:buNone/>
            </a:pPr>
            <a:r>
              <a:rPr b="1" i="0" lang="en-US" sz="3900" u="none" cap="none" strike="noStrike">
                <a:solidFill>
                  <a:srgbClr val="4D97C6"/>
                </a:solidFill>
                <a:latin typeface="Arial Narrow"/>
                <a:ea typeface="Arial Narrow"/>
                <a:cs typeface="Arial Narrow"/>
                <a:sym typeface="Arial Narrow"/>
              </a:rPr>
              <a:t>MORE INFORMATION</a:t>
            </a:r>
            <a:endParaRPr b="1" i="0" sz="3900" u="none" cap="none" strike="noStrike">
              <a:solidFill>
                <a:srgbClr val="4D97C6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3" name="Google Shape;83;p12"/>
          <p:cNvSpPr/>
          <p:nvPr/>
        </p:nvSpPr>
        <p:spPr>
          <a:xfrm>
            <a:off x="487679" y="1485900"/>
            <a:ext cx="8061900" cy="40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Budget Website: </a:t>
            </a:r>
            <a:r>
              <a:rPr b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cityofevanston.org/budget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 to submit additional questions and feedback, or email </a:t>
            </a:r>
            <a:r>
              <a:rPr b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budgetinquiries@cityofevanston.org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Budget Memos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more detail on proposals and answers to questions asked during the City Council discussions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link: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https://www.cityofevanston.org/home/showdocument?id=52072</a:t>
            </a:r>
            <a:endParaRPr b="0" i="0" sz="2400" u="sng" cap="none" strike="noStrike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280400" y="6297082"/>
            <a:ext cx="406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sentation Template_TradeGothic_AdminServ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