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96" r:id="rId2"/>
  </p:sldMasterIdLst>
  <p:notesMasterIdLst>
    <p:notesMasterId r:id="rId30"/>
  </p:notesMasterIdLst>
  <p:handoutMasterIdLst>
    <p:handoutMasterId r:id="rId31"/>
  </p:handoutMasterIdLst>
  <p:sldIdLst>
    <p:sldId id="274" r:id="rId3"/>
    <p:sldId id="356" r:id="rId4"/>
    <p:sldId id="415" r:id="rId5"/>
    <p:sldId id="458" r:id="rId6"/>
    <p:sldId id="464" r:id="rId7"/>
    <p:sldId id="466" r:id="rId8"/>
    <p:sldId id="467" r:id="rId9"/>
    <p:sldId id="468" r:id="rId10"/>
    <p:sldId id="445" r:id="rId11"/>
    <p:sldId id="473" r:id="rId12"/>
    <p:sldId id="476" r:id="rId13"/>
    <p:sldId id="454" r:id="rId14"/>
    <p:sldId id="469" r:id="rId15"/>
    <p:sldId id="446" r:id="rId16"/>
    <p:sldId id="444" r:id="rId17"/>
    <p:sldId id="448" r:id="rId18"/>
    <p:sldId id="439" r:id="rId19"/>
    <p:sldId id="449" r:id="rId20"/>
    <p:sldId id="453" r:id="rId21"/>
    <p:sldId id="452" r:id="rId22"/>
    <p:sldId id="451" r:id="rId23"/>
    <p:sldId id="450" r:id="rId24"/>
    <p:sldId id="457" r:id="rId25"/>
    <p:sldId id="470" r:id="rId26"/>
    <p:sldId id="477" r:id="rId27"/>
    <p:sldId id="394" r:id="rId28"/>
    <p:sldId id="308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0586" autoAdjust="0"/>
  </p:normalViewPr>
  <p:slideViewPr>
    <p:cSldViewPr snapToGrid="0" snapToObjects="1" showGuides="1">
      <p:cViewPr varScale="1">
        <p:scale>
          <a:sx n="60" d="100"/>
          <a:sy n="6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C177E3C-BE82-4114-B20D-A8123015E41B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62D5948-CA2B-462E-A0F5-A0D8EE72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62ED87C-FA30-43A3-8194-4E49FC2DF34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E79934-D05A-40F8-85DA-62B0E3E1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9934-D05A-40F8-85DA-62B0E3E117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1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6297082"/>
            <a:ext cx="4063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D97C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6206" y="6055451"/>
            <a:ext cx="8211902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E_Hpos_bl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8" y="6172200"/>
            <a:ext cx="1568254" cy="425386"/>
          </a:xfrm>
          <a:prstGeom prst="rect">
            <a:avLst/>
          </a:prstGeom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5043268" y="6334653"/>
            <a:ext cx="30847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rgbClr val="4D97C6"/>
                </a:solidFill>
                <a:latin typeface="Trade Gothic LT Std Bold No. 2"/>
                <a:ea typeface="+mn-ea"/>
                <a:cs typeface="Trade Gothic LT St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>
                <a:latin typeface="Arial Narrow" panose="020B0606020202030204" pitchFamily="34" charset="0"/>
              </a:rPr>
              <a:t>Administrative</a:t>
            </a:r>
            <a:r>
              <a:rPr lang="en-US" sz="1200" b="1" baseline="0" dirty="0" smtClean="0">
                <a:latin typeface="Arial Narrow" panose="020B0606020202030204" pitchFamily="34" charset="0"/>
              </a:rPr>
              <a:t> Services</a:t>
            </a:r>
            <a:endParaRPr lang="en-US" sz="1000" b="0" i="0" dirty="0">
              <a:latin typeface="Arial Narrow" panose="020B0606020202030204" pitchFamily="34" charset="0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8482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6700"/>
        </a:lnSpc>
        <a:spcBef>
          <a:spcPct val="0"/>
        </a:spcBef>
        <a:buNone/>
        <a:defRPr sz="7200" b="1" i="0" kern="1200" cap="all" spc="-430">
          <a:solidFill>
            <a:srgbClr val="4D97C6"/>
          </a:solidFill>
          <a:latin typeface="Trade Gothic LT Std"/>
          <a:ea typeface="+mj-ea"/>
          <a:cs typeface="Trade Gothic LT Std"/>
        </a:defRPr>
      </a:lvl1pPr>
    </p:titleStyle>
    <p:bodyStyle>
      <a:lvl1pPr marL="0" indent="0" algn="l" defTabSz="457200" rtl="0" eaLnBrk="1" latinLnBrk="0" hangingPunct="1">
        <a:lnSpc>
          <a:spcPts val="3500"/>
        </a:lnSpc>
        <a:spcBef>
          <a:spcPct val="20000"/>
        </a:spcBef>
        <a:buFont typeface="Arial"/>
        <a:buNone/>
        <a:defRPr sz="4000" b="0" i="0" kern="1200" baseline="0">
          <a:solidFill>
            <a:schemeClr val="tx1"/>
          </a:solidFill>
          <a:latin typeface="Trade Gothic LT Std Bold Condensed No. 20"/>
          <a:ea typeface="+mn-ea"/>
          <a:cs typeface="Trade Gothic LT Std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Trade Gothic LT Std"/>
          <a:ea typeface="+mn-ea"/>
          <a:cs typeface="Trade Gothic LT Std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6297082"/>
            <a:ext cx="4063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D97C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BA5DCD93-41FB-8F4C-90A6-BD115CF1CE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6206" y="6055451"/>
            <a:ext cx="8211902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E_Hpos_bl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8" y="6172200"/>
            <a:ext cx="1568254" cy="425386"/>
          </a:xfrm>
          <a:prstGeom prst="rect">
            <a:avLst/>
          </a:prstGeom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5232397" y="63346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rgbClr val="4D97C6"/>
                </a:solidFill>
                <a:latin typeface="Trade Gothic LT Std Bold No. 2"/>
                <a:ea typeface="+mn-ea"/>
                <a:cs typeface="Trade Gothic LT St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Arial Narrow" panose="020B0606020202030204" pitchFamily="34" charset="0"/>
              </a:rPr>
              <a:t>City Manager’s Office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6700"/>
        </a:lnSpc>
        <a:spcBef>
          <a:spcPct val="0"/>
        </a:spcBef>
        <a:buNone/>
        <a:defRPr sz="7200" b="1" i="0" kern="1200" cap="all" spc="-430">
          <a:solidFill>
            <a:srgbClr val="4D97C6"/>
          </a:solidFill>
          <a:latin typeface="Trade Gothic LT Std"/>
          <a:ea typeface="+mj-ea"/>
          <a:cs typeface="Trade Gothic LT Std"/>
        </a:defRPr>
      </a:lvl1pPr>
    </p:titleStyle>
    <p:bodyStyle>
      <a:lvl1pPr marL="0" indent="0" algn="l" defTabSz="457200" rtl="0" eaLnBrk="1" latinLnBrk="0" hangingPunct="1">
        <a:lnSpc>
          <a:spcPts val="3500"/>
        </a:lnSpc>
        <a:spcBef>
          <a:spcPct val="20000"/>
        </a:spcBef>
        <a:buFont typeface="Arial"/>
        <a:buNone/>
        <a:defRPr sz="4000" b="0" i="0" kern="1200" baseline="0">
          <a:solidFill>
            <a:schemeClr val="tx1"/>
          </a:solidFill>
          <a:latin typeface="Trade Gothic LT Std Bold Condensed No. 20"/>
          <a:ea typeface="+mn-ea"/>
          <a:cs typeface="Trade Gothic LT Std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Trade Gothic LT Std"/>
          <a:ea typeface="+mn-ea"/>
          <a:cs typeface="Trade Gothic LT Std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evanston.org/budg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632602"/>
            <a:ext cx="8229600" cy="984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cap="all" spc="-430">
                <a:solidFill>
                  <a:srgbClr val="4D97C6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r>
              <a:rPr lang="en-US" sz="8000" b="1" spc="-30" dirty="0" smtClean="0">
                <a:latin typeface="Arial Narrow" panose="020B0606020202030204" pitchFamily="34" charset="0"/>
              </a:rPr>
              <a:t>Evanston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826312" y="5401397"/>
            <a:ext cx="2122379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</a:pPr>
            <a:r>
              <a:rPr lang="en-US" sz="1400" b="0" i="0" kern="1200" spc="-3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October </a:t>
            </a:r>
            <a:r>
              <a:rPr lang="en-US" sz="1400" spc="-30" dirty="0" smtClean="0">
                <a:latin typeface="Arial Narrow" panose="020B0606020202030204" pitchFamily="34" charset="0"/>
                <a:cs typeface="Trade Gothic LT Std"/>
              </a:rPr>
              <a:t>26</a:t>
            </a:r>
            <a:r>
              <a:rPr lang="en-US" sz="1400" b="0" i="0" kern="1200" spc="-3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,</a:t>
            </a:r>
            <a:r>
              <a:rPr lang="en-US" sz="1400" b="0" i="0" kern="1200" spc="-3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 </a:t>
            </a:r>
            <a:r>
              <a:rPr lang="en-US" sz="1400" b="0" i="0" kern="1200" spc="-3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2017</a:t>
            </a:r>
            <a:endParaRPr lang="en-US" sz="1400" b="0" i="0" kern="1200" spc="-30" baseline="0" dirty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1001401" y="1567623"/>
            <a:ext cx="7947290" cy="1255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4100"/>
              </a:lnSpc>
            </a:pPr>
            <a:r>
              <a:rPr lang="en-US" sz="3100" b="1" i="0" kern="1200" spc="-30" baseline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FY</a:t>
            </a:r>
            <a:r>
              <a:rPr lang="en-US" sz="3100" b="1" i="0" kern="1200" spc="-3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 2018 </a:t>
            </a:r>
            <a:r>
              <a:rPr lang="en-US" sz="3100" b="1" i="0" kern="1200" spc="-3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Proposed Budget Presentation </a:t>
            </a:r>
            <a:endParaRPr lang="en-US" sz="3100" b="1" i="0" kern="1200" spc="-30" baseline="0" dirty="0" smtClean="0">
              <a:solidFill>
                <a:schemeClr val="tx1"/>
              </a:solidFill>
              <a:latin typeface="Arial Narrow" panose="020B0606020202030204" pitchFamily="34" charset="0"/>
              <a:cs typeface="Trade Gothic LT Std"/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991346" y="5115357"/>
            <a:ext cx="5477819" cy="643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2400"/>
              </a:lnSpc>
            </a:pPr>
            <a:r>
              <a:rPr lang="en-US" sz="2100" spc="-1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en-US" sz="2100" spc="-1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nd</a:t>
            </a:r>
            <a:r>
              <a:rPr lang="en-US" sz="2100" spc="-1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and 4</a:t>
            </a:r>
            <a:r>
              <a:rPr lang="en-US" sz="2100" spc="-1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US" sz="2100" spc="-1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100" b="1" i="0" kern="1200" spc="-1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Trade Gothic LT Std"/>
              </a:rPr>
              <a:t>Ward Joint Meeting</a:t>
            </a:r>
            <a:endParaRPr lang="en-US" sz="2100" spc="-1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6" y="2242491"/>
            <a:ext cx="1867774" cy="2801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53" y="2242491"/>
            <a:ext cx="4219218" cy="28128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2018 </a:t>
            </a:r>
            <a:r>
              <a:rPr lang="en-US" sz="39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PROPOSED BUDGET</a:t>
            </a:r>
            <a:endParaRPr lang="en-US" sz="3900" cap="all" spc="-70" dirty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199" y="1430005"/>
            <a:ext cx="75721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Tax Levy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The Budget Balancing Worksheet proposes a $421,742 property tax as noted below</a:t>
            </a:r>
          </a:p>
          <a:p>
            <a:pPr algn="just">
              <a:spcBef>
                <a:spcPct val="50000"/>
              </a:spcBef>
            </a:pPr>
            <a:endParaRPr lang="en-US" altLang="en-US" sz="10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Police Pension Levy Increase:				$225,504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Firefighters Pension Levy Increase:		</a:t>
            </a:r>
            <a:r>
              <a:rPr lang="en-US" altLang="en-US" sz="2400" u="sng" dirty="0" smtClean="0"/>
              <a:t>$196,238</a:t>
            </a:r>
          </a:p>
          <a:p>
            <a:pPr lvl="1" algn="just"/>
            <a:r>
              <a:rPr lang="en-US" altLang="en-US" sz="2400" dirty="0"/>
              <a:t>	</a:t>
            </a:r>
            <a:r>
              <a:rPr lang="en-US" altLang="en-US" sz="2400" dirty="0" smtClean="0"/>
              <a:t>											$421,742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The City Council has also reviewed an increase of $410,000 or 1.0% of the City’s tax levy to cover Solid Waste Services for 2018.</a:t>
            </a:r>
          </a:p>
          <a:p>
            <a:pPr algn="just">
              <a:spcBef>
                <a:spcPct val="50000"/>
              </a:spcBef>
            </a:pPr>
            <a:endParaRPr lang="en-US" altLang="en-US" sz="2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ALL FUNDS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79" y="1209675"/>
            <a:ext cx="767842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Tax Levy</a:t>
            </a:r>
          </a:p>
          <a:p>
            <a:pPr algn="just">
              <a:spcBef>
                <a:spcPct val="50000"/>
              </a:spcBef>
            </a:pPr>
            <a:r>
              <a:rPr lang="en-US" altLang="en-US" sz="2200" dirty="0" smtClean="0"/>
              <a:t>Impact on Individual Homeowner: For every $100K of market value, tax levy will increase by $4.54.</a:t>
            </a:r>
          </a:p>
          <a:p>
            <a:endParaRPr lang="en-US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8" y="2746838"/>
            <a:ext cx="8222221" cy="32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options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1745641"/>
            <a:ext cx="8369300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Proposed Position Reductions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28.3 Full-time equivalent (FTE) reductions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5.5  </a:t>
            </a:r>
            <a:r>
              <a:rPr lang="en-US" sz="3200" dirty="0"/>
              <a:t>FTE </a:t>
            </a:r>
            <a:r>
              <a:rPr lang="en-US" sz="3200" dirty="0" smtClean="0"/>
              <a:t>Additions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7.0  FTE Vacancies held open (Public Safety)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26.8 </a:t>
            </a:r>
            <a:r>
              <a:rPr lang="en-US" sz="3200" dirty="0"/>
              <a:t>Net </a:t>
            </a:r>
            <a:r>
              <a:rPr lang="en-US" sz="3200" dirty="0" smtClean="0"/>
              <a:t>reduction in </a:t>
            </a:r>
            <a:r>
              <a:rPr lang="en-US" sz="3200" dirty="0"/>
              <a:t>positions</a:t>
            </a:r>
            <a:r>
              <a:rPr lang="en-US" sz="32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 smtClean="0"/>
              <a:t>4% Reductions </a:t>
            </a:r>
            <a:r>
              <a:rPr lang="en-US" sz="3200" dirty="0" smtClean="0"/>
              <a:t>– </a:t>
            </a:r>
            <a:r>
              <a:rPr lang="en-US" sz="3200" dirty="0"/>
              <a:t>A</a:t>
            </a:r>
            <a:r>
              <a:rPr lang="en-US" sz="3200" dirty="0" smtClean="0"/>
              <a:t>ll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31775" indent="-231775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3200" b="1" spc="-4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options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1644526"/>
            <a:ext cx="8369300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Proposed Reorganizations</a:t>
            </a:r>
          </a:p>
          <a:p>
            <a:endParaRPr lang="en-US" sz="1100" b="1" dirty="0" smtClean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Merge Fleet Services and Facilities Management Divisions in Administrative Services Department</a:t>
            </a:r>
            <a:endParaRPr lang="en-US" sz="20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Move Economic Development Division from City Manager’s Office to Community Development Department</a:t>
            </a:r>
            <a:endParaRPr lang="en-US" sz="20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Police Department Social Services Bureau responsibilities to move to Health and Human Services Department</a:t>
            </a:r>
            <a:endParaRPr lang="en-US" sz="20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Merge Environmental Services and Infrastructure Maintenance Bureaus to created new Public Services Bureau in Public Works Agency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  </a:t>
            </a:r>
          </a:p>
          <a:p>
            <a:pPr marL="231775" indent="-231775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3200" b="1" spc="-4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Position changes - REDUCTIONS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3" y="1475411"/>
            <a:ext cx="8242546" cy="434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Position changes - REDUCTIONS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424" y="1620456"/>
            <a:ext cx="8197307" cy="40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Position changes - ADDITIONS &amp; VACANCIES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" y="4189172"/>
            <a:ext cx="8018846" cy="13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" y="1608881"/>
            <a:ext cx="8061799" cy="225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revenues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/>
          <a:stretch/>
        </p:blipFill>
        <p:spPr bwMode="auto">
          <a:xfrm>
            <a:off x="296782" y="1219200"/>
            <a:ext cx="8696222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8323276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EXPENSEs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" y="1335428"/>
            <a:ext cx="888471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8721726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EXPENSEs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1156670"/>
            <a:ext cx="7693025" cy="481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886676" y="561975"/>
            <a:ext cx="8104924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Budget Presentation</a:t>
            </a:r>
            <a:endParaRPr lang="en-US" sz="39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76" y="1463040"/>
            <a:ext cx="710692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latin typeface="+mj-lt"/>
              </a:rPr>
              <a:t>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FY 2018 Budget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Budget Balancing Worksheet Proposals</a:t>
            </a:r>
          </a:p>
          <a:p>
            <a:endParaRPr lang="en-US" altLang="en-US" sz="3200" b="1" dirty="0" smtClean="0">
              <a:latin typeface="+mj-lt"/>
            </a:endParaRPr>
          </a:p>
          <a:p>
            <a:r>
              <a:rPr lang="en-US" altLang="en-US" sz="3200" b="1" dirty="0" smtClean="0">
                <a:latin typeface="+mj-lt"/>
              </a:rPr>
              <a:t>Upcoming Meetings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October </a:t>
            </a:r>
            <a:r>
              <a:rPr lang="en-US" altLang="en-US" sz="2800" dirty="0" smtClean="0">
                <a:latin typeface="+mj-lt"/>
              </a:rPr>
              <a:t>28, 2017 – Public Hearing, 9 am</a:t>
            </a:r>
          </a:p>
          <a:p>
            <a:pPr marL="231775" indent="-231775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3200" b="1" spc="-4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8505826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EXPENSEs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1" y="1389023"/>
            <a:ext cx="8632177" cy="420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8505826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</a:t>
            </a: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EXPENSEs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" y="1577975"/>
            <a:ext cx="9102230" cy="414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8594726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 expenses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" y="1857376"/>
            <a:ext cx="8730590" cy="285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2825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Budget balancing worksheet</a:t>
            </a:r>
            <a:r>
              <a:rPr lang="en-US" sz="2800" i="0" kern="12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totals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1" y="1838325"/>
            <a:ext cx="865853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638174" y="300990"/>
            <a:ext cx="7351100" cy="113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Next steps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552" y="1434662"/>
            <a:ext cx="84345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City Council Meeting </a:t>
            </a:r>
            <a:r>
              <a:rPr lang="en-US" sz="2800" dirty="0" smtClean="0"/>
              <a:t>– October 23, </a:t>
            </a:r>
            <a:r>
              <a:rPr lang="en-US" sz="2800" dirty="0" smtClean="0"/>
              <a:t>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Capital improvements plan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Presentation can be found on budget website: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www.cityofevanston.org/budget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 smtClean="0"/>
              <a:t>Public hearing </a:t>
            </a:r>
            <a:r>
              <a:rPr lang="en-US" sz="2800" dirty="0" smtClean="0"/>
              <a:t>– October 28, 2017, 9 a.m.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Proposed budget hearing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Truth in Taxation Hearing – 2017 Tax Levy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0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638174" y="300990"/>
            <a:ext cx="7351100" cy="113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i="0" kern="1200" cap="all" spc="-70" baseline="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Capital Improvements Plan</a:t>
            </a:r>
            <a:endParaRPr lang="en-US" sz="28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50" y="1287244"/>
            <a:ext cx="82532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and 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Ward Projects Included: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Mason Park – Roofing/exterior improvements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Sewer – Large diameter rehab, Greenleaf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Dodge Avenue Bus Stop Pilot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Alley improvements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North of Grove, East of Dodge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North of Davis, East of Dodge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North of Church, East of Darrow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Citywide </a:t>
            </a:r>
            <a:r>
              <a:rPr lang="en-US" sz="2400" dirty="0"/>
              <a:t>projects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Police body cameras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Street patching, lighting, pavement marking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Traffic calming, bicycle, and pedestrian improvements 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689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88371" y="430676"/>
            <a:ext cx="8386916" cy="814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ctr">
              <a:lnSpc>
                <a:spcPts val="3600"/>
              </a:lnSpc>
            </a:pPr>
            <a:r>
              <a:rPr lang="en-US" sz="39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2018 BUDGET CALENDAR</a:t>
            </a:r>
            <a:endParaRPr lang="en-US" sz="3900" b="1" i="0" kern="1200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12565" r="7682" b="22510"/>
          <a:stretch/>
        </p:blipFill>
        <p:spPr bwMode="auto">
          <a:xfrm>
            <a:off x="180842" y="837946"/>
            <a:ext cx="8801974" cy="51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questions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  <a:p>
            <a:pPr algn="l">
              <a:lnSpc>
                <a:spcPts val="3600"/>
              </a:lnSpc>
            </a:pPr>
            <a:endParaRPr lang="en-US" sz="2800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pic>
        <p:nvPicPr>
          <p:cNvPr id="33794" name="Picture 2" descr="C:\Users\athorpe\AppData\Local\Microsoft\Windows\Temporary Internet Files\Content.IE5\RZY8VDL9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24" y="177338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ALL FUNDS Overview</a:t>
            </a:r>
            <a:endParaRPr lang="en-US" sz="3900" b="1" i="0" kern="1200" cap="all" spc="-70" baseline="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7688" y="1316926"/>
            <a:ext cx="73257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/>
              <a:t>All Funds Total Budget -- $338,888,344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Increase over 2017 -- $33.4M or 13.5%</a:t>
            </a:r>
          </a:p>
          <a:p>
            <a:pPr algn="just"/>
            <a:endParaRPr lang="en-US" altLang="en-US" sz="3200" dirty="0" smtClean="0"/>
          </a:p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Major increases: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Library Capital-- $6.3M increase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TIFs-- $4M increase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Crown Capital-- $9.6M increase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Water Fund-- $16M increase</a:t>
            </a:r>
          </a:p>
          <a:p>
            <a:pPr algn="just">
              <a:spcBef>
                <a:spcPct val="50000"/>
              </a:spcBef>
            </a:pPr>
            <a:endParaRPr lang="en-US" altLang="en-US" sz="2200" dirty="0" smtClean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2018 ALL FUNDS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X:\Administrative Services\Finance\Budget\Budget - FY 2018\2018 Budget ad_graphi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097915"/>
            <a:ext cx="8234362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2018 ALL FUNDS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08073" y="1412875"/>
            <a:ext cx="674842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Water Fund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7% increase in Water rate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4% decrease in Sewer rate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Net 0% increase to customers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Begin selling water to Morton Grove &amp; Niles – November 2018 at earliest</a:t>
            </a:r>
          </a:p>
          <a:p>
            <a:pPr algn="just">
              <a:spcBef>
                <a:spcPct val="50000"/>
              </a:spcBef>
            </a:pPr>
            <a:endParaRPr lang="en-US" altLang="en-US" sz="2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2018 ALL FUNDS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462" y="1412875"/>
            <a:ext cx="7642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Crown Capital Fund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New with 2018 Budget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Included in the Capital Improvement Plan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Funds raised by Friends of Robert Crown to be used in 2018-2020 construction budgets</a:t>
            </a:r>
            <a:endParaRPr lang="en-US" altLang="en-US" sz="2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900" cap="all" spc="-70" dirty="0" err="1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cap="all" spc="-70" dirty="0">
                <a:solidFill>
                  <a:srgbClr val="4D97C6"/>
                </a:solidFill>
                <a:latin typeface="Arial Narrow" panose="020B0606020202030204" pitchFamily="34" charset="0"/>
              </a:rPr>
              <a:t> 2018 ALL FUNDS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08073" y="1412875"/>
            <a:ext cx="776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/>
              <a:t>Parking Fund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2018 to include an evaluation of new Transportation and Parking Fund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Expanded goals and resources to cover all transit and parking issues</a:t>
            </a:r>
            <a:endParaRPr lang="en-US" altLang="en-US" sz="22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29300" y="5365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General fund baseline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00" y="1569764"/>
            <a:ext cx="7523565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/>
              <a:t>Baseline Budget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$112.4M in Revenues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$5.0M decrease in building permit revenue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3% decrease in sales tax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10% decrease in state income tax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$118.5M in Expenses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3% general wage increase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All current staffing levels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Results in $6.1M deficit </a:t>
            </a:r>
            <a:endParaRPr lang="en-US" alt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3200" dirty="0" smtClean="0"/>
          </a:p>
          <a:p>
            <a:pPr lvl="1" algn="just"/>
            <a:endParaRPr lang="en-US" altLang="en-US" sz="3200" dirty="0" smtClean="0"/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3200" dirty="0" smtClean="0"/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3200" dirty="0" smtClean="0"/>
          </a:p>
          <a:p>
            <a:pPr algn="just">
              <a:spcBef>
                <a:spcPct val="50000"/>
              </a:spcBef>
            </a:pPr>
            <a:endParaRPr lang="en-US" altLang="en-US" sz="22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3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D93-41FB-8F4C-90A6-BD115CF1CE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932288" y="561975"/>
            <a:ext cx="73511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6700"/>
              </a:lnSpc>
              <a:spcBef>
                <a:spcPct val="0"/>
              </a:spcBef>
              <a:buNone/>
              <a:defRPr sz="7300" b="1" i="0" kern="1200" spc="-430">
                <a:solidFill>
                  <a:schemeClr val="accent1"/>
                </a:solidFill>
                <a:latin typeface="Trade Gothic LT Std"/>
                <a:ea typeface="+mj-ea"/>
                <a:cs typeface="Trade Gothic LT Std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900" b="1" cap="all" spc="-70" dirty="0" err="1" smtClean="0">
                <a:solidFill>
                  <a:srgbClr val="4D97C6"/>
                </a:solidFill>
                <a:latin typeface="Arial Narrow" panose="020B0606020202030204" pitchFamily="34" charset="0"/>
              </a:rPr>
              <a:t>Fy</a:t>
            </a:r>
            <a:r>
              <a:rPr lang="en-US" sz="3900" b="1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 2018 proposed budget</a:t>
            </a:r>
          </a:p>
          <a:p>
            <a:pPr algn="l">
              <a:lnSpc>
                <a:spcPts val="3600"/>
              </a:lnSpc>
            </a:pPr>
            <a:r>
              <a:rPr lang="en-US" sz="2800" cap="all" spc="-70" dirty="0" smtClean="0">
                <a:solidFill>
                  <a:srgbClr val="4D97C6"/>
                </a:solidFill>
                <a:latin typeface="Arial Narrow" panose="020B0606020202030204" pitchFamily="34" charset="0"/>
              </a:rPr>
              <a:t>General fund baseline</a:t>
            </a:r>
            <a:endParaRPr lang="en-US" sz="2800" b="1" cap="all" spc="-70" dirty="0" smtClean="0">
              <a:solidFill>
                <a:srgbClr val="4D97C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057" y="3126986"/>
            <a:ext cx="7603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pc="-40" dirty="0" smtClean="0"/>
              <a:t>Baseline number is used throughout the 2018 Proposed Budget document. </a:t>
            </a:r>
          </a:p>
          <a:p>
            <a:pPr algn="just"/>
            <a:endParaRPr lang="en-US" sz="2800" spc="-40" dirty="0"/>
          </a:p>
          <a:p>
            <a:pPr algn="just"/>
            <a:r>
              <a:rPr lang="en-US" sz="2800" spc="-40" dirty="0" smtClean="0"/>
              <a:t>Deficit is proposed to be solved by a number of solutions presented on page 17- 19 of the 2018 Proposed Budget document.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4" y="1802196"/>
            <a:ext cx="7698627" cy="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_TradeGothic_AdminS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on Template_TradeGothic_AdminS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Template_TradeGothic_AdminServ.thmx</Template>
  <TotalTime>11693</TotalTime>
  <Words>688</Words>
  <Application>Microsoft Office PowerPoint</Application>
  <PresentationFormat>On-screen Show (4:3)</PresentationFormat>
  <Paragraphs>168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Presentation Template_TradeGothic_AdminServ</vt:lpstr>
      <vt:lpstr>1_Presentation Template_TradeGothic_AdminServ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Frye</dc:creator>
  <cp:lastModifiedBy>LewisLakin, Kate</cp:lastModifiedBy>
  <cp:revision>332</cp:revision>
  <cp:lastPrinted>2017-10-19T16:37:57Z</cp:lastPrinted>
  <dcterms:created xsi:type="dcterms:W3CDTF">2014-06-20T20:53:05Z</dcterms:created>
  <dcterms:modified xsi:type="dcterms:W3CDTF">2017-10-25T21:02:18Z</dcterms:modified>
</cp:coreProperties>
</file>